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4"/>
  </p:notesMasterIdLst>
  <p:sldIdLst>
    <p:sldId id="272" r:id="rId2"/>
    <p:sldId id="337" r:id="rId3"/>
    <p:sldId id="432" r:id="rId4"/>
    <p:sldId id="443" r:id="rId5"/>
    <p:sldId id="433" r:id="rId6"/>
    <p:sldId id="440" r:id="rId7"/>
    <p:sldId id="441" r:id="rId8"/>
    <p:sldId id="336" r:id="rId9"/>
    <p:sldId id="392" r:id="rId10"/>
    <p:sldId id="397" r:id="rId11"/>
    <p:sldId id="394" r:id="rId12"/>
    <p:sldId id="398" r:id="rId13"/>
    <p:sldId id="386" r:id="rId14"/>
    <p:sldId id="389" r:id="rId15"/>
    <p:sldId id="378" r:id="rId16"/>
    <p:sldId id="426" r:id="rId17"/>
    <p:sldId id="404" r:id="rId18"/>
    <p:sldId id="409" r:id="rId19"/>
    <p:sldId id="428" r:id="rId20"/>
    <p:sldId id="410" r:id="rId21"/>
    <p:sldId id="411" r:id="rId22"/>
    <p:sldId id="412" r:id="rId23"/>
    <p:sldId id="413" r:id="rId24"/>
    <p:sldId id="414" r:id="rId25"/>
    <p:sldId id="415" r:id="rId26"/>
    <p:sldId id="405" r:id="rId27"/>
    <p:sldId id="402" r:id="rId28"/>
    <p:sldId id="427" r:id="rId29"/>
    <p:sldId id="416" r:id="rId30"/>
    <p:sldId id="418" r:id="rId31"/>
    <p:sldId id="419" r:id="rId32"/>
    <p:sldId id="420" r:id="rId33"/>
    <p:sldId id="421" r:id="rId34"/>
    <p:sldId id="422" r:id="rId35"/>
    <p:sldId id="423" r:id="rId36"/>
    <p:sldId id="424" r:id="rId37"/>
    <p:sldId id="406" r:id="rId38"/>
    <p:sldId id="376" r:id="rId39"/>
    <p:sldId id="429" r:id="rId40"/>
    <p:sldId id="436" r:id="rId41"/>
    <p:sldId id="435" r:id="rId42"/>
    <p:sldId id="437" r:id="rId43"/>
    <p:sldId id="438" r:id="rId44"/>
    <p:sldId id="439" r:id="rId45"/>
    <p:sldId id="444" r:id="rId46"/>
    <p:sldId id="445" r:id="rId47"/>
    <p:sldId id="446" r:id="rId48"/>
    <p:sldId id="380" r:id="rId49"/>
    <p:sldId id="384" r:id="rId50"/>
    <p:sldId id="388" r:id="rId51"/>
    <p:sldId id="385" r:id="rId52"/>
    <p:sldId id="375" r:id="rId53"/>
  </p:sldIdLst>
  <p:sldSz cx="9144000" cy="6858000" type="screen4x3"/>
  <p:notesSz cx="7099300" cy="102346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8D4"/>
    <a:srgbClr val="9BBB59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75DCB02-9BB8-47FD-8907-85C794F793BA}" styleName="Themed Style 1 - Accent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C4B1156A-380E-4F78-BDF5-A606A8083BF9}" styleName="Medium Style 4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4"/>
              </a:solidFill>
            </a:ln>
          </a:top>
        </a:tcBdr>
        <a:fill>
          <a:solidFill>
            <a:schemeClr val="accent4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4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87122" autoAdjust="0"/>
  </p:normalViewPr>
  <p:slideViewPr>
    <p:cSldViewPr>
      <p:cViewPr varScale="1">
        <p:scale>
          <a:sx n="119" d="100"/>
          <a:sy n="119" d="100"/>
        </p:scale>
        <p:origin x="2122" y="75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jpeg>
</file>

<file path=ppt/media/image10.png>
</file>

<file path=ppt/media/image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AF0EBDE4-2F5D-44B8-A009-F3B6D6C08125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92188" y="768350"/>
            <a:ext cx="5114925" cy="38369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9930" y="4861441"/>
            <a:ext cx="5679440" cy="4605576"/>
          </a:xfrm>
          <a:prstGeom prst="rect">
            <a:avLst/>
          </a:prstGeom>
        </p:spPr>
        <p:txBody>
          <a:bodyPr vert="horz" lIns="99048" tIns="49524" rIns="99048" bIns="49524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1294" y="9721106"/>
            <a:ext cx="3076363" cy="511731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7D71AAC9-F2E6-42BA-828B-CBF2EF78092F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82970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1</a:t>
            </a:fld>
            <a:endParaRPr lang="en-US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147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3102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984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3949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8309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5000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D71AAC9-F2E6-42BA-828B-CBF2EF78092F}" type="slidenum">
              <a:rPr lang="en-US" smtClean="0"/>
              <a:pPr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79740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1D8BD707-D9CF-40AE-B4C6-C98DA3205C09}" type="datetimeFigureOut">
              <a:rPr lang="en-US" smtClean="0"/>
              <a:pPr/>
              <a:t>2/3/2020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342900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Title Placeholder 1"/>
          <p:cNvSpPr txBox="1">
            <a:spLocks/>
          </p:cNvSpPr>
          <p:nvPr/>
        </p:nvSpPr>
        <p:spPr>
          <a:xfrm>
            <a:off x="4572000" y="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Click to edit Master title style</a:t>
            </a:r>
          </a:p>
        </p:txBody>
      </p:sp>
      <p:sp>
        <p:nvSpPr>
          <p:cNvPr id="8" name="Title Placeholder 1"/>
          <p:cNvSpPr txBox="1">
            <a:spLocks/>
          </p:cNvSpPr>
          <p:nvPr/>
        </p:nvSpPr>
        <p:spPr>
          <a:xfrm>
            <a:off x="0" y="3429000"/>
            <a:ext cx="4572000" cy="3429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Click to edit Master title style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iamcarter111/Lectures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omputerscience.gcse.guru/theory/von-neumann-architecture" TargetMode="External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emscripten.org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hyperlink" Target="https://emscripten.org/docs/porting/guidelines/api_limitations.html" TargetMode="External"/><Relationship Id="rId2" Type="http://schemas.openxmlformats.org/officeDocument/2006/relationships/hyperlink" Target="https://emscripten.org/docs/porting/Debugging.html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developer.mozilla.org/en-US/docs/Web/JavaScript/Reference/Global_Objects/WebAssembly/Memory" TargetMode="External"/><Relationship Id="rId5" Type="http://schemas.openxmlformats.org/officeDocument/2006/relationships/hyperlink" Target="https://emscripten.org/docs/optimizing/Optimizing-Code.html?highlight=exception#other-optimization-issues" TargetMode="External"/><Relationship Id="rId4" Type="http://schemas.openxmlformats.org/officeDocument/2006/relationships/hyperlink" Target="https://en.wikipedia.org/wiki/Zero-copy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hyperlink" Target="https://perspective.finos.org/" TargetMode="External"/><Relationship Id="rId2" Type="http://schemas.openxmlformats.org/officeDocument/2006/relationships/hyperlink" Target="https://earth.google.com/web/@48.85829445,2.29433329,120a,909.58170927d,35y,232.56382891h,60t,0r" TargetMode="Externa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web-preview.pspdfkit.com/standalone" TargetMode="External"/><Relationship Id="rId4" Type="http://schemas.openxmlformats.org/officeDocument/2006/relationships/hyperlink" Target="https://bl.ocks.org/ColinEberhardt/6ceb7ca74aabac9c8534d7120d31b382" TargetMode="Externa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Asm.js" TargetMode="External"/><Relationship Id="rId2" Type="http://schemas.openxmlformats.org/officeDocument/2006/relationships/hyperlink" Target="https://copy.sh/v86/?profile=windows98" TargetMode="Externa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 descr="background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533400"/>
            <a:ext cx="9144000" cy="5715000"/>
          </a:xfrm>
        </p:spPr>
      </p:pic>
      <p:sp>
        <p:nvSpPr>
          <p:cNvPr id="1026" name="AutoShape 2" descr="data:image/jpeg;base64,/9j/4AAQSkZJRgABAQAAAQABAAD/2wCEAAkGBhQSERQQEBIUFRUUFBcUFBUYFRUXFBUYFBQVFBQUFxUXHCYeFxklGhQUHy8gIycpLCwsFR4xNTAqNSYrLCkBCQoKDgwOGg8PGikkHyQqLCwyKSwpKSwsLCwuKSwsNSwsNCksLCwsLCwsLCwsLCwsLCwsKSwsLCksKSwsLCwsKf/AABEIAKgApgMBIgACEQEDEQH/xAAcAAABBAMBAAAAAAAAAAAAAAAAAwUGBwEECAL/xABFEAABAwIBCAcECAUBCQEAAAABAAIDBBEFBgcSITFBUWETInGBkaGxFDJCUiMzQ2KCksHRU2NyssKiJCU0NXOz4eLwFf/EABsBAAIDAQEBAAAAAAAAAAAAAAAFAwQGAgcB/8QAMREAAgICAAUDAgQFBQAAAAAAAAECAwQRBRIhMUEGE1EycSJhgaEUI5GxwUJSYvDx/9oADAMBAAIRAxEAPwC8UIQgAQhCABCxdeXygC5NgNZJ2IA9FCguUud2jpiWMcZ5Bq0Y/dB5v2Duuq6xfPXWy3EAZA3kNJ/5navJRysii5VhW2dl/Uv7SSMtcxvvPYO1wHqVy5W5UVkxvLUzO5aZA8BqTe57ztc495UTyEXo8Im+8v2OsG4nEdXSM/O390uJQd65H63E+JWxTYrPGbxzSsP3ZHD0KFkI6fB5fP7HWQcsrm7C862IQWvN0rR8MjQ7/VtU8yfz5wvs2siMR+dl3M7SNo81JG2LKVnD7q/Gy1bIWlheMRVDBJDI2Rp2FpB8eBW7dSlFprozKFhZQfAQhCABCEIAEIQgDCChQnOFnDZQR9HHZ9Q8dRm5o+d/LgN6+N6W2d11yskoxXUdMrMuKfD49KZ13n3I2++79hzKorKzOJVV7i1zjHFuiYSG2+8fiKYq6tlqZHTTvL3uNy4+nIckpBS31BUbbzV4PCkur7mqynW9T4U525PmG4NvIUjo8JCq7ch464VIikGThO1bjMmBwU1gwwcFtsw3ku+RleWTFECdkwOC1ZsmuF1ZBw7kkJcN5I5GfFlRZVlTgbhzTbLSEbQrUqsKHBMGI4MDfUuOsSwlXaRLCsZnpJBLTSOjdyOo8i06iFcuRGd+Op0YKvRimNgHfZvPI/CeRVRVmHlp5Jtlp7Keu9oW5vC4zW9fqdasffWlFSGbfOi6ItpK112Hqxynazg153t57ldUU1xe+1MIyUltGPvx50S5ZCyFhZXRACEIQAIKElUTtY0ucbBoJJ3AAXJQAyZbZUNoKR85sX20Y2/M87O4bVzVVVclRK6aZxc950nOO8/tyT1lzlY/EKp0lz0TSWxM3Bo+K3zHamunhS6+3wbDhPD9Lcu7PUMCe8Lo9hWgxifcLZchoFybAAbSSqKfMzXyrVNex7oKVP1LTLbw7IqfRBcWNNvdJJI5Gyz7O6OQxSCzgAdWwg7COX7K9GtpbaMnbnV2ycYS2KxQJcRrLF7UqKEpNs8GNJvgSy8SSgbSF90fObQ3VFOmatplIZXg7CCmmtUM4jLGseyHYpR3Uanp9ymeJb1GalusqjP8LNRjx9yGmMU8CtXNLl8TagqXXI+oed4H2ZPLcq5miWibscHtJDmm4I2gjWCrVNumIeJ8PU4vodZRvulVEMgcqxW0rZCfpG9SUcHjf2HapawpontbRg5wcJOL8HpCEL6cGFXOerKToaQUzD16glp4hjdbj36h4qxXFc550sX9oxKQA9WECJva3W7zJUVsuWJf4fT7tyXx1IxTRJxiYtenYtxoSSyW2eoYVKjEypzmsw3pqrTcLthGkeGkdTP1PcoOruzYYN0FE17hZ8x6Q8bHU0eHqpsSHNPfwL/UWUqMRxXeXQlwCiuWLdCSCT5tKM+GkPQ+KlaiWcaXRihd/OHm0pvZ9LPOsTbuil8mpFMlxIFHYcRT5gNMah/3G+8eJ3NVSD5uiH+RX7MXKQ6Ybhhl6zrhm7i79gnyCjYwWa0DuCVa0AWGxelcUUjN2XSse2QfKd+jVlosAYWG3PSfc+ngo5W1O1OGXNVo1x/6DAfzSFb+SGTHSgVNQLt2xsO/7zh6BVJpzm4o0uNZHGxY22f+kcoskamr1saGMPxvuAexu0+S325mSdb6rXyj1eblZckjWNJcQ1o2kkADvOxNkWV1I5/RtqoS7hpt9di7/h613KcuNZs9ut6X5Iq/HM0tTE0vhc2cDa0Atf3Akg+KryrgIJBBBBsQdRBG4hdU81VmeHJRoaK+IWNw2YAbQdTX9t7DvCitxlFc0C/gcbsukqcnrvs/zIVmsx/2auETjZk/0Z4B/wBmfHV3roOnkXKUhLHB7dRaQR2g3C6WyZxUVFPFMPtGNce0gX81Njz2tC7jOP7dvMvI/oXlpQrIjEa6YMjc87GguPYBf9FypLOZJXyu2ve5x7XOJ/VdK5bVGhQ1LuEMnm0j9VzRShU8p9DScBr5pSZvwtS4ScQSiTvuej1rUUOOAYUampigHxuAdyaNbj4AromGINaGgWDQABwA1AKrszuDXfLVOHujo2dp1vPhojvVqpxh18sN/J5z6ky/eyvbXaC1+oKCZ3pi2liI/jt/tcp2q9zzv/2SEW2zjXw6rlPd9DFPDNPLr38kDwqrfNIyGMXe82A/U8grvwbC208LYm67DrH5idpURzZ5HdBH7VM36WQdVp2xs/c71KsoMdjpKd9RKdTRqG9zj7rRzJUOPW4R5pdxlxrMWVf7NPZPX3Y5LKhWbDGZaqKomnddzqgkDcwaDLMHIW9VNFZjJSW0I7qZUzdcu6Kqx2lNVjvsw90Nj0/6Wt03eNwO9WmxgAAAsALAcLKCZIQ9Ji2JTn4HNiHdt8mqdTX0To7bG3bbUo6463L5Zczbeb26vEYr+r6lJZxsqn1VS+BriIIXaAaDqe8e853Gx1AclEejHAJ9jyKrnvcPZZLlziSQALlxN7kqZZL5pyHCSuIIGsRNN7n7zuHIJbKu22Zt6szA4fipKSb12XdskubRkooI+nJ1lxZpayGE9UG/fbkQl84wBwyq0v4ertuNHzsn9xaxtzZrWjsAA9Aqlzk5fMqGGipTpR3HSybnaJBDWcRcDXyTGclXXpvwYvFqszcvmrj3lv8AJdSraliuTM5X6VCGE/VSPZ2A2cP7iqgqgrHzJTdSpZwex3i0g+iqYsupoeP1fy9/DLhiKF4gdqQmRihjzgn/AHdUj+S/0XOFIul8qKfpKWaPaXQvaO0sNvNc0UvBUcs1Xp5rckOMaUA4JONTHNrk57TVCR4vHBZ7uBd8LfEX7kshBznpG4ysqONju2XhFq5G4P7NRwxWs7R0n/1O6zvVO8swbbSIFzbWQNZ3a17VU56MSu+np2uILQ6ZwG4+7Gf7/BPZSVUN/B5XRTPOyOXfWTb/AMlrBJVNGyQaMjGuFw6zgCLg3B1rUycnMlJA919J0TCSdpOiLlONl2uqKck4Sa8pnmyo/OPlT7XU9FGbwwEtbwe/Y93cdQ7+Knec3K32aDoInWmnBAttYzY5/qAqYaLBL8y7S5Ea/wBN8O55fxNi6Lt9y4sz0VqOR3zTu8mtH6FTsmyima+m0MOjv8Re/wDM428lIsTn0IZXn4Y3HwaSrdP4a19jPcRl7mZY/wDkyI5rjptrJt8lXJr4gWt6qb2Vb5lKy8E0ROsSB5/G23+KsgldVPcdnHEK3XkSi/8AvQ8k2UPykzoU1NeOP6eUfCw9QH7z9ncLqC5f5W1clRLSvJhiY8tDG3aZG7nOdtcCNdhqUPjj2Bo1nUABcnsCqXZXK+WKNDw308rYK6+WovwmPGUGV9TWm00lmX1RMu1nK+93emUhO9RktUxwGqkhcyMEC7tR6xsDo7bXt4ppcltjm3uZssKGNCDjj60unQ06lT7Ms3rVJ3dQf3FQCpKsrMxT2hnf80oA/C3/ANldxPqRm/UL/lP7lrxbEIhGpCaGD3oxVt1LmbGKHoKuaHZoSuA7L3b5ELp6dqo7O9g/R1TKlo6szdEn77P3FvAqtkx3HoO+C3Ku/T8kWpmlxDQLkkADeSTYDzXQmR+T4o6VkQ989aQ8Xnb3DZ3Kns1uHibEI9LWIw6Tvbqb5lX6FDh163IZeo82U3HHXZLbPEkgaC46gASe5c549izquplqHfaOswcGDUweHmVd+XmJdDh9Q+9iYyxvbJ1Bbxv3KgGjVZc5s9aiS+l8ZS57vjojpPBoOjp4o/ljY3waAtmaYNaXOIAAJJOwAbSqjwTO5JFE2KeDpS0AB7X6JIAsLgjamfKrODPWt6KwihO1jTdz/wCt28cgFM8qtR6MXR4BmWX8so6W+/gZcaxR1TUS1DzcvedHkwEhgHK1vFaRQAlIGXc1vFwHiQk7fPLbPRq6o49PJHtFHQuStL0dFTs4RM82g/qkMt59DD6p38l4/M2w9U8U8ei1rRuAHgLKM50H2wyo5hg8ZGA+S0D6R/Q8iq/mZCb8y/yVTkNlJ7FUtkdfo3DQk5Dc7uOvsV80tUyRgkjcHNcLhwNwe9c0BOmDZS1NJ/w8paCblh6zCf6TsSvHyvb6S7G74xwJ5bVtT1LXVfJfOKYFBUWE8TJLbLjWOw7QsYfk9TwfUwxs5hov47VULs6tfa2lD29F/wCVo1OX9fJtqnNB3Ma1voLq08qldRDDgHEGuRvS+OZ6J1nayjYynNEwgyylukPkY0h1zwuQAO9VI9enOJJc4lznG7nE3JPEk7UnK5L7rfdls2PC+Hrh9DhvbfVmlUuV05ssO6KhiuNb7yH8WseVvBU7Q0Jnnjhbte8N7r6z4XXRGFUoY1rW7GgAdgFgr2JHyZL1DfuSgvuPEDdSEpCEK+ZPRl7dSh+XuTvtdK+IDrjrxn7zdg79nepkVqVMS+NbWiSubhJSXg53yLyiNDVsnc0kC7JG77HU7vBt4K3DnfoNG4dKTb3eidfsvs81X+c7JUwy+1xD6OQ/SAfC87+w+t1EIZEtdk6Pwm1qwsbiqjbJtPWuhMctsu31+jGxhjhadKxIL3kbC62oAcFF1gLKoWWSse2a3Dw6sSv26l0BCEKMt6BbmCtvUwDjNGP9YWmlqGfQljf8r2u8HArqH1IhyFuqSXw/7HSzVEs6n/LJu2P/ALjVIH4xC1oc6aNosDcvaNR5kqt85WXcM8Jo6Z3SaTgZHj3AGm9gd5JG7gU+tmowezybh2PbZkwUYvo0VwhCFnz19AhCEAYJWtO9KyPXrCMJfVTthZvN3O+Vo2uU1UHJi/NyI1QbZL81eAlznVbxqF44/wDN36d6uCjiTRgmGNijZEwWaxoaO7f2qQwMT2uHJHR5Tl5DyLXYxdoQsoXZVBJyMSiwUAMmLYY2Vjo5G6TXghwO8FUTlTku+hmtrMTj9G//ABP3h5rouWJMWNYLHPG6OVoc1w1g+o4HmoralYhjw/PniWbXVeUc/RSXS106ZU5GS0bi5t3wnY4bW8njd2pjimSWypxfU9Lws+u+CcWbKF5a9ZuoBommZQsIQDMGMb1myzdYuvu2zmMIx7IyhYusFy+HW9HpeHvXh8q9Yfh0tTII4Wlx3n4Wji47lLCDkU8jKhVFtsShgfK9sUbS5zjYAf8A2xXDkZko2ljA1GR1jI7iflHIJPJHI5lK2/vSu95/+LeAUzpKVN6KORbfc844rxR5UuSH0/3FqSCy32NXmNlkorQiBCEIAEIQgDBCQliWwiyAGWtoQ4EEAg6iN1lXOUubFjiZKUiN23QP1Z7N7fRW2+Fac1HdcTgprTLGPk2Y8uat6OccQwqanOjPG5nO3VPY4aitds66FqsMDgWuAcDtBF1E8Uzb00msMMZ4sNh+U6lRnh/7TU4vqTXS1fqiqRMvXSKZVeapw+qn7nN/UFN0mbWqGx0R/ER6hVniTXgeV8fxZL69fcj3SLBlT+3NzVn+GPxfsFt0+a+Y+/MxvYC71svixZvwdT49ix/1oiTp1iMOeQ1gLidgaCT4BWRQZr4G65HSSHtDW+A1qV4bk/HENGKNrBvsNZ7TtKsQw35FGT6lglqtb/YrbA83MstnVJ6NvyD3zyO4KycHwCOBgjiYGtHDaeZO0p3goVvw0tlerqjDsZXLz7sp/jfT48CFNSWThHFZemRr2pSiFkIQgAQhCABCEIAEIQgAWC1YQgBN8KQfSIQgDXdQpN2H8kIQBj/87kvQw/khCAFW0KXZSckIQAu2FKAIQgDKEIQAIQhAAhCEAf/Z"/>
          <p:cNvSpPr>
            <a:spLocks noChangeAspect="1" noChangeArrowheads="1"/>
          </p:cNvSpPr>
          <p:nvPr/>
        </p:nvSpPr>
        <p:spPr bwMode="auto">
          <a:xfrm>
            <a:off x="63500" y="-774700"/>
            <a:ext cx="1581150" cy="16002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1030" name="AutoShape 6" descr="data:image/jpeg;base64,/9j/4AAQSkZJRgABAQAAAQABAAD/2wCEAAkGBggGERUIEwgWCQkKGR8ODRgMDR0cGRAcHxwjIB8cHh4gJzIqHiUvJR4cKzssLzM1Njg4ISoyNTw2NTItLjQBCQoKBQUFDQUFDSkYEhgpKSkpKSkpKSkpKSkpKSkpKSkpKSkpKSkpKSkpKSkpKSkpKSkpKSkpKSkpKSkpKSkpKf/AABEIAEAAQAMBIgACEQEDEQH/xAAbAAEBAAIDAQAAAAAAAAAAAAAABgQHAQMFAv/EAC0QAAEDAwIEBAYDAAAAAAAAAAECAwQABRESIQYxQWEHE1FxFiIjMkKBFBWC/8QAFAEBAAAAAAAAAAAAAAAAAAAAAP/EABQRAQAAAAAAAAAAAAAAAAAAAAD/2gAMAwEAAhEDEQA/AN4UpSgUpWBfLmmzsLln8Bt70GcSE75x71zWu7VY+IOMW03V27m2xZI8xhDTepakH7VEk4Tkb4wdiMkHIHbDl3bg2Y3an5onxp4UthYTpJ0kBQKcnBGpO+d89OVBf0pSgUpQnG9B8OuoYGtSwhI5k1B8XcZWq5JVZ0IXLfcGQmM2Vr9PtSCSK8rii/u3911hU/8Aq7Pbsfy3E7rVqzpbaT+S1YPt32Fen4XXB2Wt9hq0t22zxwAnIUp9xxW+XXM4UrTuR01JGaDBsviBc+GYrcaTw3ILEVIZae8lSElIwlPmawNBxpGc7nJwOVZ9qiXTjKWi9vspjRIqSiM22vVoBwVErwNRJSnoAAB3JsOI5sa3RH5TqA5HabUVpOPqbY0YPPPLHevF8NYb8KC2hatS8Dn2FBVUpSgUpSg1xx9YrNZz/aiJ5twX8rICckk7AD1JPIVX8I2H4diNwiQqQfqyVD83FbqPcZ2HYCpt1HxFekMKGqNa0mUR0KgQlsH9kqHdFXtBB+IdwE55iwBzQ0MTJpJwAkHDaT7qBV/getVlllwpLSUtOhxtsadq1Vdrc+0+9dbkkxmZbhMeMw6FPTtOyEfIfkbCQnJz6k4yM1vhjZJNuaXJW0IyZKitDaPtaClZCU56DkKC3pSlApSlBE3ux3q1Sze4WlbjqfLeQ6klK05zggEEEEbHpk8+Vda7lx1dfpJjM2xCtipLZWtPcFR0j9pNXVKCRsfADERf8+Q8qfPXutbyyontk9Ow2HSq1KQnYDAHLFc0oFKUoP/Z"/>
          <p:cNvSpPr>
            <a:spLocks noChangeAspect="1" noChangeArrowheads="1"/>
          </p:cNvSpPr>
          <p:nvPr/>
        </p:nvSpPr>
        <p:spPr bwMode="auto">
          <a:xfrm>
            <a:off x="63500" y="-301625"/>
            <a:ext cx="609600" cy="609600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4343400"/>
            <a:ext cx="8229600" cy="511156"/>
          </a:xfrm>
        </p:spPr>
        <p:txBody>
          <a:bodyPr>
            <a:noAutofit/>
          </a:bodyPr>
          <a:lstStyle/>
          <a:p>
            <a:pPr algn="ctr"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C++ On The Web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9EFD8C-9187-4AA8-AC82-EA3FAF8E1FE1}"/>
              </a:ext>
            </a:extLst>
          </p:cNvPr>
          <p:cNvSpPr txBox="1"/>
          <p:nvPr/>
        </p:nvSpPr>
        <p:spPr>
          <a:xfrm>
            <a:off x="0" y="5638800"/>
            <a:ext cx="5791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Liam Carter</a:t>
            </a:r>
          </a:p>
          <a:p>
            <a:r>
              <a:rPr lang="en-GB" dirty="0">
                <a:solidFill>
                  <a:schemeClr val="bg1"/>
                </a:solidFill>
              </a:rPr>
              <a:t>Senior Software Engineer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BFFFB6B-E91C-471A-AD51-1E13E4B6B74B}"/>
              </a:ext>
            </a:extLst>
          </p:cNvPr>
          <p:cNvSpPr/>
          <p:nvPr/>
        </p:nvSpPr>
        <p:spPr>
          <a:xfrm>
            <a:off x="4820810" y="6391324"/>
            <a:ext cx="430053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https://github.com/liamcarter111/Lectures</a:t>
            </a:r>
            <a:endParaRPr lang="en-GB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JavaScript under the hood 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518D435-74AB-4FE1-9B05-22D83B702CC9}"/>
              </a:ext>
            </a:extLst>
          </p:cNvPr>
          <p:cNvSpPr/>
          <p:nvPr/>
        </p:nvSpPr>
        <p:spPr>
          <a:xfrm>
            <a:off x="381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JavaScript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7EC2B06C-32F9-4DDD-B953-FCB0C8F0FEC2}"/>
              </a:ext>
            </a:extLst>
          </p:cNvPr>
          <p:cNvSpPr/>
          <p:nvPr/>
        </p:nvSpPr>
        <p:spPr>
          <a:xfrm>
            <a:off x="2286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A7B5B27-4C9D-4430-982A-6D02FB84B3D8}"/>
              </a:ext>
            </a:extLst>
          </p:cNvPr>
          <p:cNvSpPr/>
          <p:nvPr/>
        </p:nvSpPr>
        <p:spPr>
          <a:xfrm>
            <a:off x="4724400" y="4435622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Simple JIT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D5973B4-84BF-4A45-850E-6B45F9E7B881}"/>
              </a:ext>
            </a:extLst>
          </p:cNvPr>
          <p:cNvSpPr/>
          <p:nvPr/>
        </p:nvSpPr>
        <p:spPr>
          <a:xfrm>
            <a:off x="4724400" y="5562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JIT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F13AB00-B4D9-42C9-A5A3-090BBBC4CFC5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2057400" y="1562100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1E33E78-C942-470F-9A5A-43BA86B86583}"/>
              </a:ext>
            </a:extLst>
          </p:cNvPr>
          <p:cNvSpPr txBox="1"/>
          <p:nvPr/>
        </p:nvSpPr>
        <p:spPr>
          <a:xfrm>
            <a:off x="348342" y="4511822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Hot (&gt;1000)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475C67-8704-4186-9B54-5A6159A0A880}"/>
              </a:ext>
            </a:extLst>
          </p:cNvPr>
          <p:cNvSpPr txBox="1"/>
          <p:nvPr/>
        </p:nvSpPr>
        <p:spPr>
          <a:xfrm>
            <a:off x="380999" y="5742690"/>
            <a:ext cx="243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Extra Hot (&gt;100000)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7A70200-CFC6-4442-B4C1-251A137B910C}"/>
              </a:ext>
            </a:extLst>
          </p:cNvPr>
          <p:cNvSpPr txBox="1"/>
          <p:nvPr/>
        </p:nvSpPr>
        <p:spPr>
          <a:xfrm>
            <a:off x="6553200" y="329262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Bailout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13D2CB9-7351-4EA9-B297-E53D8FDC398C}"/>
              </a:ext>
            </a:extLst>
          </p:cNvPr>
          <p:cNvSpPr/>
          <p:nvPr/>
        </p:nvSpPr>
        <p:spPr>
          <a:xfrm>
            <a:off x="4724400" y="330864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 Interpreter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67094F98-DD9D-48D8-A28D-9185A2BADE91}"/>
              </a:ext>
            </a:extLst>
          </p:cNvPr>
          <p:cNvCxnSpPr>
            <a:stCxn id="52" idx="3"/>
            <a:endCxn id="78" idx="1"/>
          </p:cNvCxnSpPr>
          <p:nvPr/>
        </p:nvCxnSpPr>
        <p:spPr>
          <a:xfrm>
            <a:off x="3962400" y="1562100"/>
            <a:ext cx="762000" cy="20894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FC0F1233-731D-4F90-9B82-D75DDB422852}"/>
              </a:ext>
            </a:extLst>
          </p:cNvPr>
          <p:cNvCxnSpPr>
            <a:stCxn id="52" idx="3"/>
            <a:endCxn id="53" idx="1"/>
          </p:cNvCxnSpPr>
          <p:nvPr/>
        </p:nvCxnSpPr>
        <p:spPr>
          <a:xfrm>
            <a:off x="3962400" y="1562100"/>
            <a:ext cx="762000" cy="321642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5A91D2F-96CE-4E82-B43E-9A5472CD63D0}"/>
              </a:ext>
            </a:extLst>
          </p:cNvPr>
          <p:cNvCxnSpPr>
            <a:stCxn id="52" idx="3"/>
            <a:endCxn id="54" idx="1"/>
          </p:cNvCxnSpPr>
          <p:nvPr/>
        </p:nvCxnSpPr>
        <p:spPr>
          <a:xfrm>
            <a:off x="3962400" y="1562100"/>
            <a:ext cx="762000" cy="4343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FDFCEB2B-8079-4807-A2F3-AEE1DA4D2578}"/>
              </a:ext>
            </a:extLst>
          </p:cNvPr>
          <p:cNvCxnSpPr>
            <a:stCxn id="53" idx="3"/>
            <a:endCxn id="78" idx="3"/>
          </p:cNvCxnSpPr>
          <p:nvPr/>
        </p:nvCxnSpPr>
        <p:spPr>
          <a:xfrm flipV="1">
            <a:off x="6400800" y="3651544"/>
            <a:ext cx="12700" cy="1126978"/>
          </a:xfrm>
          <a:prstGeom prst="bentConnector3">
            <a:avLst>
              <a:gd name="adj1" fmla="val 7171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1BC9866A-DF14-410E-BB13-7A15209B725F}"/>
              </a:ext>
            </a:extLst>
          </p:cNvPr>
          <p:cNvCxnSpPr>
            <a:stCxn id="54" idx="3"/>
            <a:endCxn id="78" idx="3"/>
          </p:cNvCxnSpPr>
          <p:nvPr/>
        </p:nvCxnSpPr>
        <p:spPr>
          <a:xfrm flipV="1">
            <a:off x="6400800" y="3651544"/>
            <a:ext cx="12700" cy="2253956"/>
          </a:xfrm>
          <a:prstGeom prst="bentConnector3">
            <a:avLst>
              <a:gd name="adj1" fmla="val 7171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48269E2-82B7-49E0-A5CD-465B37242EA6}"/>
              </a:ext>
            </a:extLst>
          </p:cNvPr>
          <p:cNvCxnSpPr>
            <a:cxnSpLocks/>
          </p:cNvCxnSpPr>
          <p:nvPr/>
        </p:nvCxnSpPr>
        <p:spPr>
          <a:xfrm>
            <a:off x="457200" y="5350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DB488B3-68DB-4A42-BA9B-1B47FC68A1C5}"/>
              </a:ext>
            </a:extLst>
          </p:cNvPr>
          <p:cNvCxnSpPr>
            <a:cxnSpLocks/>
          </p:cNvCxnSpPr>
          <p:nvPr/>
        </p:nvCxnSpPr>
        <p:spPr>
          <a:xfrm>
            <a:off x="457200" y="4207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6BFC27F-3E6B-470B-96AF-E59A67ABF196}"/>
              </a:ext>
            </a:extLst>
          </p:cNvPr>
          <p:cNvCxnSpPr>
            <a:cxnSpLocks/>
          </p:cNvCxnSpPr>
          <p:nvPr/>
        </p:nvCxnSpPr>
        <p:spPr>
          <a:xfrm>
            <a:off x="457200" y="3064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477236A1-DE73-45A5-B659-C50842C6F0EC}"/>
              </a:ext>
            </a:extLst>
          </p:cNvPr>
          <p:cNvSpPr txBox="1"/>
          <p:nvPr/>
        </p:nvSpPr>
        <p:spPr>
          <a:xfrm>
            <a:off x="380999" y="3406921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Cold</a:t>
            </a:r>
          </a:p>
        </p:txBody>
      </p:sp>
    </p:spTree>
    <p:extLst>
      <p:ext uri="{BB962C8B-B14F-4D97-AF65-F5344CB8AC3E}">
        <p14:creationId xmlns:p14="http://schemas.microsoft.com/office/powerpoint/2010/main" val="3241657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JavaScript under the hood 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50" name="Group 49">
            <a:extLst>
              <a:ext uri="{FF2B5EF4-FFF2-40B4-BE49-F238E27FC236}">
                <a16:creationId xmlns:a16="http://schemas.microsoft.com/office/drawing/2014/main" id="{F15C56AE-49F0-4CEB-AC58-9C5699000865}"/>
              </a:ext>
            </a:extLst>
          </p:cNvPr>
          <p:cNvGrpSpPr/>
          <p:nvPr/>
        </p:nvGrpSpPr>
        <p:grpSpPr>
          <a:xfrm>
            <a:off x="545085" y="1801248"/>
            <a:ext cx="4953000" cy="4588841"/>
            <a:chOff x="1981200" y="2146503"/>
            <a:chExt cx="4953000" cy="4588841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46DF766A-8C68-4D54-B101-E20F7A025907}"/>
                </a:ext>
              </a:extLst>
            </p:cNvPr>
            <p:cNvSpPr/>
            <p:nvPr/>
          </p:nvSpPr>
          <p:spPr>
            <a:xfrm>
              <a:off x="1981200" y="2146503"/>
              <a:ext cx="1079269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Program</a:t>
              </a: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50AF8C87-1CFE-4941-AC05-871DEFE02D55}"/>
                </a:ext>
              </a:extLst>
            </p:cNvPr>
            <p:cNvSpPr/>
            <p:nvPr/>
          </p:nvSpPr>
          <p:spPr>
            <a:xfrm>
              <a:off x="3063240" y="2678223"/>
              <a:ext cx="159050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Variable Declaration</a:t>
              </a: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B8972E0F-3809-45C4-AAF9-50CF9ED1B38D}"/>
                </a:ext>
              </a:extLst>
            </p:cNvPr>
            <p:cNvSpPr/>
            <p:nvPr/>
          </p:nvSpPr>
          <p:spPr>
            <a:xfrm>
              <a:off x="4657898" y="3200400"/>
              <a:ext cx="159050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Variable Declarator</a:t>
              </a: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7072B792-EF28-44A4-9667-BD35341672E9}"/>
                </a:ext>
              </a:extLst>
            </p:cNvPr>
            <p:cNvSpPr/>
            <p:nvPr/>
          </p:nvSpPr>
          <p:spPr>
            <a:xfrm>
              <a:off x="6309360" y="3719798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a</a:t>
              </a: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380522B5-281C-409D-AF38-5904E520F1A1}"/>
                </a:ext>
              </a:extLst>
            </p:cNvPr>
            <p:cNvSpPr/>
            <p:nvPr/>
          </p:nvSpPr>
          <p:spPr>
            <a:xfrm>
              <a:off x="6309360" y="4259501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10</a:t>
              </a:r>
            </a:p>
          </p:txBody>
        </p:sp>
        <p:cxnSp>
          <p:nvCxnSpPr>
            <p:cNvPr id="14" name="Connector: Elbow 13">
              <a:extLst>
                <a:ext uri="{FF2B5EF4-FFF2-40B4-BE49-F238E27FC236}">
                  <a16:creationId xmlns:a16="http://schemas.microsoft.com/office/drawing/2014/main" id="{18819982-0897-4594-A7D2-C07AC07BD204}"/>
                </a:ext>
              </a:extLst>
            </p:cNvPr>
            <p:cNvCxnSpPr>
              <a:stCxn id="3" idx="2"/>
              <a:endCxn id="9" idx="1"/>
            </p:cNvCxnSpPr>
            <p:nvPr/>
          </p:nvCxnSpPr>
          <p:spPr>
            <a:xfrm rot="16200000" flipH="1">
              <a:off x="2608650" y="2388579"/>
              <a:ext cx="366774" cy="542405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6" name="Connector: Elbow 15">
              <a:extLst>
                <a:ext uri="{FF2B5EF4-FFF2-40B4-BE49-F238E27FC236}">
                  <a16:creationId xmlns:a16="http://schemas.microsoft.com/office/drawing/2014/main" id="{0AD8DF3A-B12C-40FA-9F8C-5F6FB18AAA75}"/>
                </a:ext>
              </a:extLst>
            </p:cNvPr>
            <p:cNvCxnSpPr>
              <a:stCxn id="9" idx="2"/>
              <a:endCxn id="10" idx="1"/>
            </p:cNvCxnSpPr>
            <p:nvPr/>
          </p:nvCxnSpPr>
          <p:spPr>
            <a:xfrm rot="16200000" flipH="1">
              <a:off x="4079579" y="2787026"/>
              <a:ext cx="357231" cy="799407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Connector: Elbow 18">
              <a:extLst>
                <a:ext uri="{FF2B5EF4-FFF2-40B4-BE49-F238E27FC236}">
                  <a16:creationId xmlns:a16="http://schemas.microsoft.com/office/drawing/2014/main" id="{B5267858-A8CB-4F7C-865A-5E788D3CF3D4}"/>
                </a:ext>
              </a:extLst>
            </p:cNvPr>
            <p:cNvCxnSpPr>
              <a:stCxn id="10" idx="2"/>
              <a:endCxn id="11" idx="1"/>
            </p:cNvCxnSpPr>
            <p:nvPr/>
          </p:nvCxnSpPr>
          <p:spPr>
            <a:xfrm rot="16200000" flipH="1">
              <a:off x="5704028" y="3279412"/>
              <a:ext cx="354452" cy="856211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Connector: Elbow 20">
              <a:extLst>
                <a:ext uri="{FF2B5EF4-FFF2-40B4-BE49-F238E27FC236}">
                  <a16:creationId xmlns:a16="http://schemas.microsoft.com/office/drawing/2014/main" id="{B3AB92F8-3B01-4860-9F1B-B17A1F816140}"/>
                </a:ext>
              </a:extLst>
            </p:cNvPr>
            <p:cNvCxnSpPr>
              <a:cxnSpLocks/>
              <a:stCxn id="12" idx="1"/>
              <a:endCxn id="10" idx="2"/>
            </p:cNvCxnSpPr>
            <p:nvPr/>
          </p:nvCxnSpPr>
          <p:spPr>
            <a:xfrm rot="10800000">
              <a:off x="5453150" y="3530293"/>
              <a:ext cx="856211" cy="894155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sp>
          <p:nvSpPr>
            <p:cNvPr id="23" name="Rectangle: Rounded Corners 22">
              <a:extLst>
                <a:ext uri="{FF2B5EF4-FFF2-40B4-BE49-F238E27FC236}">
                  <a16:creationId xmlns:a16="http://schemas.microsoft.com/office/drawing/2014/main" id="{950A5622-4166-4D62-96B5-1F9A930FD9B2}"/>
                </a:ext>
              </a:extLst>
            </p:cNvPr>
            <p:cNvSpPr/>
            <p:nvPr/>
          </p:nvSpPr>
          <p:spPr>
            <a:xfrm>
              <a:off x="3063240" y="4800600"/>
              <a:ext cx="159050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Binary Expression</a:t>
              </a:r>
            </a:p>
          </p:txBody>
        </p:sp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F2F59C05-3F9E-44A1-81A2-ABE90BF92C68}"/>
                </a:ext>
              </a:extLst>
            </p:cNvPr>
            <p:cNvSpPr/>
            <p:nvPr/>
          </p:nvSpPr>
          <p:spPr>
            <a:xfrm>
              <a:off x="4673138" y="5342322"/>
              <a:ext cx="340822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*</a:t>
              </a:r>
            </a:p>
          </p:txBody>
        </p:sp>
        <p:sp>
          <p:nvSpPr>
            <p:cNvPr id="35" name="Rectangle: Rounded Corners 34">
              <a:extLst>
                <a:ext uri="{FF2B5EF4-FFF2-40B4-BE49-F238E27FC236}">
                  <a16:creationId xmlns:a16="http://schemas.microsoft.com/office/drawing/2014/main" id="{7AEC3FB0-ADBA-4667-89A7-41B5B4EBDF04}"/>
                </a:ext>
              </a:extLst>
            </p:cNvPr>
            <p:cNvSpPr/>
            <p:nvPr/>
          </p:nvSpPr>
          <p:spPr>
            <a:xfrm>
              <a:off x="5090160" y="5861720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a</a:t>
              </a:r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2F849175-BFDF-440C-9B3B-39457D57F72F}"/>
                </a:ext>
              </a:extLst>
            </p:cNvPr>
            <p:cNvSpPr/>
            <p:nvPr/>
          </p:nvSpPr>
          <p:spPr>
            <a:xfrm>
              <a:off x="5090160" y="6405452"/>
              <a:ext cx="624840" cy="329892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1200" dirty="0"/>
                <a:t>2</a:t>
              </a:r>
            </a:p>
          </p:txBody>
        </p:sp>
        <p:cxnSp>
          <p:nvCxnSpPr>
            <p:cNvPr id="37" name="Connector: Elbow 36">
              <a:extLst>
                <a:ext uri="{FF2B5EF4-FFF2-40B4-BE49-F238E27FC236}">
                  <a16:creationId xmlns:a16="http://schemas.microsoft.com/office/drawing/2014/main" id="{38123626-A162-4CE9-B102-2023B91A3015}"/>
                </a:ext>
              </a:extLst>
            </p:cNvPr>
            <p:cNvCxnSpPr>
              <a:cxnSpLocks/>
              <a:stCxn id="34" idx="2"/>
              <a:endCxn id="35" idx="1"/>
            </p:cNvCxnSpPr>
            <p:nvPr/>
          </p:nvCxnSpPr>
          <p:spPr>
            <a:xfrm rot="16200000" flipH="1">
              <a:off x="4789628" y="5726134"/>
              <a:ext cx="354452" cy="246611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8" name="Connector: Elbow 37">
              <a:extLst>
                <a:ext uri="{FF2B5EF4-FFF2-40B4-BE49-F238E27FC236}">
                  <a16:creationId xmlns:a16="http://schemas.microsoft.com/office/drawing/2014/main" id="{81297197-E198-403C-BB75-BAE5CC90865B}"/>
                </a:ext>
              </a:extLst>
            </p:cNvPr>
            <p:cNvCxnSpPr>
              <a:cxnSpLocks/>
              <a:stCxn id="36" idx="1"/>
              <a:endCxn id="34" idx="2"/>
            </p:cNvCxnSpPr>
            <p:nvPr/>
          </p:nvCxnSpPr>
          <p:spPr>
            <a:xfrm rot="10800000">
              <a:off x="4843550" y="5672214"/>
              <a:ext cx="246611" cy="898184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3" name="Connector: Elbow 42">
              <a:extLst>
                <a:ext uri="{FF2B5EF4-FFF2-40B4-BE49-F238E27FC236}">
                  <a16:creationId xmlns:a16="http://schemas.microsoft.com/office/drawing/2014/main" id="{57A94AD1-2A41-4C08-ADBD-6377163B5B24}"/>
                </a:ext>
              </a:extLst>
            </p:cNvPr>
            <p:cNvCxnSpPr>
              <a:stCxn id="3" idx="2"/>
              <a:endCxn id="23" idx="1"/>
            </p:cNvCxnSpPr>
            <p:nvPr/>
          </p:nvCxnSpPr>
          <p:spPr>
            <a:xfrm rot="16200000" flipH="1">
              <a:off x="1547462" y="3449767"/>
              <a:ext cx="2489151" cy="542405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7" name="Connector: Elbow 46">
              <a:extLst>
                <a:ext uri="{FF2B5EF4-FFF2-40B4-BE49-F238E27FC236}">
                  <a16:creationId xmlns:a16="http://schemas.microsoft.com/office/drawing/2014/main" id="{F6DE6EB9-09F9-4680-963F-3D2BD91CD096}"/>
                </a:ext>
              </a:extLst>
            </p:cNvPr>
            <p:cNvCxnSpPr>
              <a:stCxn id="34" idx="1"/>
              <a:endCxn id="23" idx="2"/>
            </p:cNvCxnSpPr>
            <p:nvPr/>
          </p:nvCxnSpPr>
          <p:spPr>
            <a:xfrm rot="10800000">
              <a:off x="3858492" y="5130492"/>
              <a:ext cx="814647" cy="376776"/>
            </a:xfrm>
            <a:prstGeom prst="bentConnector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73424EF7-6E86-4FA1-8EE3-39C059F0A9D4}"/>
              </a:ext>
            </a:extLst>
          </p:cNvPr>
          <p:cNvSpPr txBox="1"/>
          <p:nvPr/>
        </p:nvSpPr>
        <p:spPr>
          <a:xfrm>
            <a:off x="471714" y="981428"/>
            <a:ext cx="2588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Abstract syntax tree (AST)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66C5413-6AAF-468C-AC9C-6D47258FF367}"/>
              </a:ext>
            </a:extLst>
          </p:cNvPr>
          <p:cNvSpPr/>
          <p:nvPr/>
        </p:nvSpPr>
        <p:spPr>
          <a:xfrm>
            <a:off x="6402186" y="1074352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fr-FR" dirty="0">
                <a:solidFill>
                  <a:srgbClr val="6A9955"/>
                </a:solidFill>
                <a:latin typeface="Consolas" panose="020B0609020204030204" pitchFamily="49" charset="0"/>
              </a:rPr>
              <a:t>// Source Code</a:t>
            </a:r>
            <a:endParaRPr lang="fr-FR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fr-FR" dirty="0">
                <a:solidFill>
                  <a:srgbClr val="569CD6"/>
                </a:solidFill>
                <a:latin typeface="Consolas" panose="020B0609020204030204" pitchFamily="49" charset="0"/>
              </a:rPr>
              <a:t>var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10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FR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 * </a:t>
            </a:r>
            <a:r>
              <a:rPr lang="fr-FR" dirty="0">
                <a:solidFill>
                  <a:srgbClr val="B5CEA8"/>
                </a:solidFill>
                <a:latin typeface="Consolas" panose="020B0609020204030204" pitchFamily="49" charset="0"/>
              </a:rPr>
              <a:t>2</a:t>
            </a:r>
            <a:r>
              <a:rPr lang="fr-FR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  <a:endParaRPr lang="fr-FR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7446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JavaScript under the hood </a:t>
            </a: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4518D435-74AB-4FE1-9B05-22D83B702CC9}"/>
              </a:ext>
            </a:extLst>
          </p:cNvPr>
          <p:cNvSpPr/>
          <p:nvPr/>
        </p:nvSpPr>
        <p:spPr>
          <a:xfrm>
            <a:off x="381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JavaScript</a:t>
            </a: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7EC2B06C-32F9-4DDD-B953-FCB0C8F0FEC2}"/>
              </a:ext>
            </a:extLst>
          </p:cNvPr>
          <p:cNvSpPr/>
          <p:nvPr/>
        </p:nvSpPr>
        <p:spPr>
          <a:xfrm>
            <a:off x="2286000" y="12192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</a:t>
            </a:r>
          </a:p>
        </p:txBody>
      </p:sp>
      <p:sp>
        <p:nvSpPr>
          <p:cNvPr id="53" name="Rectangle: Rounded Corners 52">
            <a:extLst>
              <a:ext uri="{FF2B5EF4-FFF2-40B4-BE49-F238E27FC236}">
                <a16:creationId xmlns:a16="http://schemas.microsoft.com/office/drawing/2014/main" id="{DA7B5B27-4C9D-4430-982A-6D02FB84B3D8}"/>
              </a:ext>
            </a:extLst>
          </p:cNvPr>
          <p:cNvSpPr/>
          <p:nvPr/>
        </p:nvSpPr>
        <p:spPr>
          <a:xfrm>
            <a:off x="4724400" y="4435622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Simple JIT</a:t>
            </a:r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FD5973B4-84BF-4A45-850E-6B45F9E7B881}"/>
              </a:ext>
            </a:extLst>
          </p:cNvPr>
          <p:cNvSpPr/>
          <p:nvPr/>
        </p:nvSpPr>
        <p:spPr>
          <a:xfrm>
            <a:off x="4724400" y="5562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Full JIT</a:t>
            </a:r>
          </a:p>
        </p:txBody>
      </p: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0F13AB00-B4D9-42C9-A5A3-090BBBC4CFC5}"/>
              </a:ext>
            </a:extLst>
          </p:cNvPr>
          <p:cNvCxnSpPr>
            <a:stCxn id="51" idx="3"/>
            <a:endCxn id="52" idx="1"/>
          </p:cNvCxnSpPr>
          <p:nvPr/>
        </p:nvCxnSpPr>
        <p:spPr>
          <a:xfrm>
            <a:off x="2057400" y="1562100"/>
            <a:ext cx="22860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>
            <a:extLst>
              <a:ext uri="{FF2B5EF4-FFF2-40B4-BE49-F238E27FC236}">
                <a16:creationId xmlns:a16="http://schemas.microsoft.com/office/drawing/2014/main" id="{A1E33E78-C942-470F-9A5A-43BA86B86583}"/>
              </a:ext>
            </a:extLst>
          </p:cNvPr>
          <p:cNvSpPr txBox="1"/>
          <p:nvPr/>
        </p:nvSpPr>
        <p:spPr>
          <a:xfrm>
            <a:off x="348342" y="4511822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Hot (&gt;1000)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E9475C67-8704-4186-9B54-5A6159A0A880}"/>
              </a:ext>
            </a:extLst>
          </p:cNvPr>
          <p:cNvSpPr txBox="1"/>
          <p:nvPr/>
        </p:nvSpPr>
        <p:spPr>
          <a:xfrm>
            <a:off x="380999" y="5742690"/>
            <a:ext cx="24384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Extra Hot (&gt;100000)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F7A70200-CFC6-4442-B4C1-251A137B910C}"/>
              </a:ext>
            </a:extLst>
          </p:cNvPr>
          <p:cNvSpPr txBox="1"/>
          <p:nvPr/>
        </p:nvSpPr>
        <p:spPr>
          <a:xfrm>
            <a:off x="6553200" y="3292622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Bailout</a:t>
            </a:r>
          </a:p>
        </p:txBody>
      </p:sp>
      <p:sp>
        <p:nvSpPr>
          <p:cNvPr id="78" name="Rectangle: Rounded Corners 77">
            <a:extLst>
              <a:ext uri="{FF2B5EF4-FFF2-40B4-BE49-F238E27FC236}">
                <a16:creationId xmlns:a16="http://schemas.microsoft.com/office/drawing/2014/main" id="{B13D2CB9-7351-4EA9-B297-E53D8FDC398C}"/>
              </a:ext>
            </a:extLst>
          </p:cNvPr>
          <p:cNvSpPr/>
          <p:nvPr/>
        </p:nvSpPr>
        <p:spPr>
          <a:xfrm>
            <a:off x="4724400" y="330864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AST Interpreter</a:t>
            </a:r>
          </a:p>
        </p:txBody>
      </p:sp>
      <p:cxnSp>
        <p:nvCxnSpPr>
          <p:cNvPr id="84" name="Connector: Elbow 83">
            <a:extLst>
              <a:ext uri="{FF2B5EF4-FFF2-40B4-BE49-F238E27FC236}">
                <a16:creationId xmlns:a16="http://schemas.microsoft.com/office/drawing/2014/main" id="{67094F98-DD9D-48D8-A28D-9185A2BADE91}"/>
              </a:ext>
            </a:extLst>
          </p:cNvPr>
          <p:cNvCxnSpPr>
            <a:stCxn id="52" idx="3"/>
            <a:endCxn id="78" idx="1"/>
          </p:cNvCxnSpPr>
          <p:nvPr/>
        </p:nvCxnSpPr>
        <p:spPr>
          <a:xfrm>
            <a:off x="3962400" y="1562100"/>
            <a:ext cx="762000" cy="20894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Connector: Elbow 85">
            <a:extLst>
              <a:ext uri="{FF2B5EF4-FFF2-40B4-BE49-F238E27FC236}">
                <a16:creationId xmlns:a16="http://schemas.microsoft.com/office/drawing/2014/main" id="{FC0F1233-731D-4F90-9B82-D75DDB422852}"/>
              </a:ext>
            </a:extLst>
          </p:cNvPr>
          <p:cNvCxnSpPr>
            <a:stCxn id="52" idx="3"/>
            <a:endCxn id="53" idx="1"/>
          </p:cNvCxnSpPr>
          <p:nvPr/>
        </p:nvCxnSpPr>
        <p:spPr>
          <a:xfrm>
            <a:off x="3962400" y="1562100"/>
            <a:ext cx="762000" cy="321642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Connector: Elbow 87">
            <a:extLst>
              <a:ext uri="{FF2B5EF4-FFF2-40B4-BE49-F238E27FC236}">
                <a16:creationId xmlns:a16="http://schemas.microsoft.com/office/drawing/2014/main" id="{05A91D2F-96CE-4E82-B43E-9A5472CD63D0}"/>
              </a:ext>
            </a:extLst>
          </p:cNvPr>
          <p:cNvCxnSpPr>
            <a:stCxn id="52" idx="3"/>
            <a:endCxn id="54" idx="1"/>
          </p:cNvCxnSpPr>
          <p:nvPr/>
        </p:nvCxnSpPr>
        <p:spPr>
          <a:xfrm>
            <a:off x="3962400" y="1562100"/>
            <a:ext cx="762000" cy="43434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or: Elbow 91">
            <a:extLst>
              <a:ext uri="{FF2B5EF4-FFF2-40B4-BE49-F238E27FC236}">
                <a16:creationId xmlns:a16="http://schemas.microsoft.com/office/drawing/2014/main" id="{FDFCEB2B-8079-4807-A2F3-AEE1DA4D2578}"/>
              </a:ext>
            </a:extLst>
          </p:cNvPr>
          <p:cNvCxnSpPr>
            <a:stCxn id="53" idx="3"/>
            <a:endCxn id="78" idx="3"/>
          </p:cNvCxnSpPr>
          <p:nvPr/>
        </p:nvCxnSpPr>
        <p:spPr>
          <a:xfrm flipV="1">
            <a:off x="6400800" y="3651544"/>
            <a:ext cx="12700" cy="1126978"/>
          </a:xfrm>
          <a:prstGeom prst="bentConnector3">
            <a:avLst>
              <a:gd name="adj1" fmla="val 7171433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Connector: Elbow 93">
            <a:extLst>
              <a:ext uri="{FF2B5EF4-FFF2-40B4-BE49-F238E27FC236}">
                <a16:creationId xmlns:a16="http://schemas.microsoft.com/office/drawing/2014/main" id="{1BC9866A-DF14-410E-BB13-7A15209B725F}"/>
              </a:ext>
            </a:extLst>
          </p:cNvPr>
          <p:cNvCxnSpPr>
            <a:stCxn id="54" idx="3"/>
            <a:endCxn id="78" idx="3"/>
          </p:cNvCxnSpPr>
          <p:nvPr/>
        </p:nvCxnSpPr>
        <p:spPr>
          <a:xfrm flipV="1">
            <a:off x="6400800" y="3651544"/>
            <a:ext cx="12700" cy="2253956"/>
          </a:xfrm>
          <a:prstGeom prst="bentConnector3">
            <a:avLst>
              <a:gd name="adj1" fmla="val 7171425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48269E2-82B7-49E0-A5CD-465B37242EA6}"/>
              </a:ext>
            </a:extLst>
          </p:cNvPr>
          <p:cNvCxnSpPr>
            <a:cxnSpLocks/>
          </p:cNvCxnSpPr>
          <p:nvPr/>
        </p:nvCxnSpPr>
        <p:spPr>
          <a:xfrm>
            <a:off x="457200" y="5350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8DB488B3-68DB-4A42-BA9B-1B47FC68A1C5}"/>
              </a:ext>
            </a:extLst>
          </p:cNvPr>
          <p:cNvCxnSpPr>
            <a:cxnSpLocks/>
          </p:cNvCxnSpPr>
          <p:nvPr/>
        </p:nvCxnSpPr>
        <p:spPr>
          <a:xfrm>
            <a:off x="457200" y="4207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B6BFC27F-3E6B-470B-96AF-E59A67ABF196}"/>
              </a:ext>
            </a:extLst>
          </p:cNvPr>
          <p:cNvCxnSpPr>
            <a:cxnSpLocks/>
          </p:cNvCxnSpPr>
          <p:nvPr/>
        </p:nvCxnSpPr>
        <p:spPr>
          <a:xfrm>
            <a:off x="457200" y="3064022"/>
            <a:ext cx="8229600" cy="0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5" name="TextBox 104">
            <a:extLst>
              <a:ext uri="{FF2B5EF4-FFF2-40B4-BE49-F238E27FC236}">
                <a16:creationId xmlns:a16="http://schemas.microsoft.com/office/drawing/2014/main" id="{477236A1-DE73-45A5-B659-C50842C6F0EC}"/>
              </a:ext>
            </a:extLst>
          </p:cNvPr>
          <p:cNvSpPr txBox="1"/>
          <p:nvPr/>
        </p:nvSpPr>
        <p:spPr>
          <a:xfrm>
            <a:off x="380999" y="3406921"/>
            <a:ext cx="1442108" cy="369332"/>
          </a:xfrm>
          <a:prstGeom prst="rect">
            <a:avLst/>
          </a:prstGeom>
          <a:noFill/>
        </p:spPr>
        <p:txBody>
          <a:bodyPr wrap="square" rtlCol="0" anchor="t" anchorCtr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Cold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028A857-EC55-4CB7-9283-65149E8A9597}"/>
              </a:ext>
            </a:extLst>
          </p:cNvPr>
          <p:cNvSpPr/>
          <p:nvPr/>
        </p:nvSpPr>
        <p:spPr>
          <a:xfrm>
            <a:off x="386192" y="2133600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WASM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D8E6D891-B372-4C64-85BD-754FDDB41B4C}"/>
              </a:ext>
            </a:extLst>
          </p:cNvPr>
          <p:cNvSpPr/>
          <p:nvPr/>
        </p:nvSpPr>
        <p:spPr>
          <a:xfrm>
            <a:off x="2451100" y="3319054"/>
            <a:ext cx="1676400" cy="6858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WASM VM</a:t>
            </a:r>
          </a:p>
        </p:txBody>
      </p:sp>
      <p:cxnSp>
        <p:nvCxnSpPr>
          <p:cNvPr id="6" name="Connector: Elbow 5">
            <a:extLst>
              <a:ext uri="{FF2B5EF4-FFF2-40B4-BE49-F238E27FC236}">
                <a16:creationId xmlns:a16="http://schemas.microsoft.com/office/drawing/2014/main" id="{43C41C93-CA17-4712-A614-60A6D44ADA2D}"/>
              </a:ext>
            </a:extLst>
          </p:cNvPr>
          <p:cNvCxnSpPr>
            <a:stCxn id="21" idx="3"/>
            <a:endCxn id="22" idx="1"/>
          </p:cNvCxnSpPr>
          <p:nvPr/>
        </p:nvCxnSpPr>
        <p:spPr>
          <a:xfrm>
            <a:off x="2062592" y="2476500"/>
            <a:ext cx="388508" cy="118545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8044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How A CPU Works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76200" y="785794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B08B56E-95E8-4764-9529-81815123C03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1000" y="1295400"/>
            <a:ext cx="1066800" cy="10668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588703F1-63F4-4927-AACA-A75897881649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3314527"/>
            <a:ext cx="1752295" cy="175229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4C48ABF9-B353-4030-8303-A930BF3ECE3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7332" y="3447403"/>
            <a:ext cx="1085850" cy="10858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20FADD9-F8CD-49BF-8D71-1081D3977F19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307" y="1981200"/>
            <a:ext cx="1085850" cy="1085850"/>
          </a:xfrm>
          <a:prstGeom prst="rect">
            <a:avLst/>
          </a:prstGeom>
        </p:spPr>
      </p:pic>
      <p:grpSp>
        <p:nvGrpSpPr>
          <p:cNvPr id="25" name="Group 24">
            <a:extLst>
              <a:ext uri="{FF2B5EF4-FFF2-40B4-BE49-F238E27FC236}">
                <a16:creationId xmlns:a16="http://schemas.microsoft.com/office/drawing/2014/main" id="{FFDF2EAE-4A91-40FA-9FA8-586DCF7C82C2}"/>
              </a:ext>
            </a:extLst>
          </p:cNvPr>
          <p:cNvGrpSpPr/>
          <p:nvPr/>
        </p:nvGrpSpPr>
        <p:grpSpPr>
          <a:xfrm>
            <a:off x="3797733" y="3238888"/>
            <a:ext cx="1853334" cy="1853334"/>
            <a:chOff x="5861807" y="1204191"/>
            <a:chExt cx="1853334" cy="1853334"/>
          </a:xfrm>
        </p:grpSpPr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A4D15F6C-D14A-4220-AE8C-A9F2667F366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861807" y="1204191"/>
              <a:ext cx="1853334" cy="1853334"/>
            </a:xfrm>
            <a:prstGeom prst="rect">
              <a:avLst/>
            </a:prstGeom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A696219-7ADF-46F1-9F77-6D2E3093F972}"/>
                </a:ext>
              </a:extLst>
            </p:cNvPr>
            <p:cNvSpPr txBox="1"/>
            <p:nvPr/>
          </p:nvSpPr>
          <p:spPr>
            <a:xfrm>
              <a:off x="6493834" y="1946192"/>
              <a:ext cx="5629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dirty="0">
                  <a:solidFill>
                    <a:srgbClr val="0098D4"/>
                  </a:solidFill>
                </a:rPr>
                <a:t>BUS</a:t>
              </a:r>
            </a:p>
          </p:txBody>
        </p:sp>
      </p:grpSp>
      <p:sp>
        <p:nvSpPr>
          <p:cNvPr id="28" name="Arrow: Left-Right 27">
            <a:extLst>
              <a:ext uri="{FF2B5EF4-FFF2-40B4-BE49-F238E27FC236}">
                <a16:creationId xmlns:a16="http://schemas.microsoft.com/office/drawing/2014/main" id="{FA221959-7E70-43AD-A906-68BED77D3A72}"/>
              </a:ext>
            </a:extLst>
          </p:cNvPr>
          <p:cNvSpPr/>
          <p:nvPr/>
        </p:nvSpPr>
        <p:spPr>
          <a:xfrm>
            <a:off x="2689058" y="3968013"/>
            <a:ext cx="914528" cy="457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29" name="Arrow: Left-Right 28">
            <a:extLst>
              <a:ext uri="{FF2B5EF4-FFF2-40B4-BE49-F238E27FC236}">
                <a16:creationId xmlns:a16="http://schemas.microsoft.com/office/drawing/2014/main" id="{DD35B875-67FF-4F87-895B-870CBE5314AB}"/>
              </a:ext>
            </a:extLst>
          </p:cNvPr>
          <p:cNvSpPr/>
          <p:nvPr/>
        </p:nvSpPr>
        <p:spPr>
          <a:xfrm>
            <a:off x="5785002" y="3936955"/>
            <a:ext cx="914528" cy="457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4" name="Arrow: Left-Right 13">
            <a:extLst>
              <a:ext uri="{FF2B5EF4-FFF2-40B4-BE49-F238E27FC236}">
                <a16:creationId xmlns:a16="http://schemas.microsoft.com/office/drawing/2014/main" id="{A0BB72AB-887E-4D71-B783-45646CB17D99}"/>
              </a:ext>
            </a:extLst>
          </p:cNvPr>
          <p:cNvSpPr/>
          <p:nvPr/>
        </p:nvSpPr>
        <p:spPr>
          <a:xfrm rot="16200000">
            <a:off x="4267136" y="2553024"/>
            <a:ext cx="914528" cy="457200"/>
          </a:xfrm>
          <a:prstGeom prst="left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F4F782-1E43-4318-BA03-CAFDA5263167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3283" y="4913606"/>
            <a:ext cx="1306317" cy="1306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4538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How A CPU Works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76200" y="785794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C8BB591-B519-4112-865C-5EA608FE6D6E}"/>
              </a:ext>
            </a:extLst>
          </p:cNvPr>
          <p:cNvGrpSpPr/>
          <p:nvPr/>
        </p:nvGrpSpPr>
        <p:grpSpPr>
          <a:xfrm>
            <a:off x="664028" y="1296951"/>
            <a:ext cx="4593769" cy="4857784"/>
            <a:chOff x="664028" y="1296951"/>
            <a:chExt cx="4593771" cy="269316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08448DF3-32B2-44F7-85BD-291ED9C65B84}"/>
                </a:ext>
              </a:extLst>
            </p:cNvPr>
            <p:cNvSpPr/>
            <p:nvPr/>
          </p:nvSpPr>
          <p:spPr>
            <a:xfrm>
              <a:off x="664028" y="1296951"/>
              <a:ext cx="4593771" cy="2693164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pPr algn="ctr"/>
              <a:r>
                <a:rPr lang="en-GB" dirty="0"/>
                <a:t>Central Processing Unit (CPU)</a:t>
              </a: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E095611B-7FC2-49BD-9D89-428C6A813C3D}"/>
                </a:ext>
              </a:extLst>
            </p:cNvPr>
            <p:cNvSpPr/>
            <p:nvPr/>
          </p:nvSpPr>
          <p:spPr>
            <a:xfrm>
              <a:off x="918029" y="1574902"/>
              <a:ext cx="4114800" cy="560423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Control Unit</a:t>
              </a:r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198A6952-F4D0-4ACC-88E4-6E85397AE616}"/>
                </a:ext>
              </a:extLst>
            </p:cNvPr>
            <p:cNvSpPr/>
            <p:nvPr/>
          </p:nvSpPr>
          <p:spPr>
            <a:xfrm>
              <a:off x="918029" y="2339232"/>
              <a:ext cx="4114800" cy="560423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Arithmetic / Logic Unit</a:t>
              </a:r>
              <a:endParaRPr lang="en-GB" dirty="0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3698932-8C04-415D-9875-127202566930}"/>
                </a:ext>
              </a:extLst>
            </p:cNvPr>
            <p:cNvSpPr/>
            <p:nvPr/>
          </p:nvSpPr>
          <p:spPr>
            <a:xfrm>
              <a:off x="921658" y="3173202"/>
              <a:ext cx="4114800" cy="56042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Registers</a:t>
              </a:r>
              <a:endParaRPr lang="en-GB" dirty="0"/>
            </a:p>
          </p:txBody>
        </p:sp>
      </p:grpSp>
      <p:sp>
        <p:nvSpPr>
          <p:cNvPr id="9" name="Rectangle 8">
            <a:extLst>
              <a:ext uri="{FF2B5EF4-FFF2-40B4-BE49-F238E27FC236}">
                <a16:creationId xmlns:a16="http://schemas.microsoft.com/office/drawing/2014/main" id="{4B2EA943-705E-4EE8-AFB0-092423F80E91}"/>
              </a:ext>
            </a:extLst>
          </p:cNvPr>
          <p:cNvSpPr/>
          <p:nvPr/>
        </p:nvSpPr>
        <p:spPr>
          <a:xfrm>
            <a:off x="7937498" y="1296951"/>
            <a:ext cx="482601" cy="485778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wordArtVert" wrap="square" spcCol="0" rtlCol="0" anchor="ctr"/>
          <a:lstStyle/>
          <a:p>
            <a:pPr algn="ctr"/>
            <a:r>
              <a:rPr lang="en-GB" dirty="0"/>
              <a:t>Main Memory</a:t>
            </a:r>
          </a:p>
        </p:txBody>
      </p:sp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E6BDA1B6-3F92-47C0-A5EA-AA58B0674704}"/>
              </a:ext>
            </a:extLst>
          </p:cNvPr>
          <p:cNvSpPr/>
          <p:nvPr/>
        </p:nvSpPr>
        <p:spPr>
          <a:xfrm>
            <a:off x="5569856" y="4917571"/>
            <a:ext cx="1981200" cy="538179"/>
          </a:xfrm>
          <a:prstGeom prst="leftRightArrow">
            <a:avLst/>
          </a:prstGeom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28AA50-63A0-4846-8FD3-5E35183D734E}"/>
              </a:ext>
            </a:extLst>
          </p:cNvPr>
          <p:cNvSpPr/>
          <p:nvPr/>
        </p:nvSpPr>
        <p:spPr>
          <a:xfrm>
            <a:off x="457200" y="6278812"/>
            <a:ext cx="274209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Von Neumann Architecture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08546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B4779D-F76E-4D3C-BC39-F8E44DECE9CA}"/>
              </a:ext>
            </a:extLst>
          </p:cNvPr>
          <p:cNvSpPr txBox="1"/>
          <p:nvPr/>
        </p:nvSpPr>
        <p:spPr>
          <a:xfrm>
            <a:off x="609600" y="92867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Consists of a finite set of registers, and a memory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Data can be moved between registers and/or the memory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performed on registers only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Finite control of register assignment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do not effect the machine state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Branching becomes complex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2007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0554" y="1000107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95D313F-6744-4E79-8B9B-55FA78254B5C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</p:spTree>
    <p:extLst>
      <p:ext uri="{BB962C8B-B14F-4D97-AF65-F5344CB8AC3E}">
        <p14:creationId xmlns:p14="http://schemas.microsoft.com/office/powerpoint/2010/main" val="27233233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50554" y="1000107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10" name="Table 13">
            <a:extLst>
              <a:ext uri="{FF2B5EF4-FFF2-40B4-BE49-F238E27FC236}">
                <a16:creationId xmlns:a16="http://schemas.microsoft.com/office/drawing/2014/main" id="{B391AED4-70A3-4D53-AEEA-BBFF6DFEBF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4244317"/>
              </p:ext>
            </p:extLst>
          </p:nvPr>
        </p:nvGraphicFramePr>
        <p:xfrm>
          <a:off x="4695463" y="5187649"/>
          <a:ext cx="4273408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704">
                  <a:extLst>
                    <a:ext uri="{9D8B030D-6E8A-4147-A177-3AD203B41FA5}">
                      <a16:colId xmlns:a16="http://schemas.microsoft.com/office/drawing/2014/main" val="817990671"/>
                    </a:ext>
                  </a:extLst>
                </a:gridCol>
                <a:gridCol w="2136704">
                  <a:extLst>
                    <a:ext uri="{9D8B030D-6E8A-4147-A177-3AD203B41FA5}">
                      <a16:colId xmlns:a16="http://schemas.microsoft.com/office/drawing/2014/main" val="3344692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Mnemonic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06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mov REG_A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908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mov REG_B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61031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add REG_A,REG_B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1009497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19F2932F-D1D3-45E5-B80D-B3227E6C63DF}"/>
              </a:ext>
            </a:extLst>
          </p:cNvPr>
          <p:cNvSpPr txBox="1"/>
          <p:nvPr/>
        </p:nvSpPr>
        <p:spPr>
          <a:xfrm>
            <a:off x="609600" y="4267527"/>
            <a:ext cx="571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Machine Code:</a:t>
            </a:r>
          </a:p>
          <a:p>
            <a:r>
              <a:rPr lang="en-GB" dirty="0">
                <a:solidFill>
                  <a:schemeClr val="bg1"/>
                </a:solidFill>
              </a:rPr>
              <a:t>0x00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0x01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0x02 0x01 0x02 </a:t>
            </a:r>
            <a:r>
              <a:rPr lang="en-GB" dirty="0" err="1">
                <a:solidFill>
                  <a:schemeClr val="bg1"/>
                </a:solidFill>
              </a:rPr>
              <a:t>0x02</a:t>
            </a:r>
            <a:r>
              <a:rPr lang="en-GB" dirty="0">
                <a:solidFill>
                  <a:schemeClr val="bg1"/>
                </a:solidFill>
              </a:rPr>
              <a:t> 0x01 0x03 0x02</a:t>
            </a:r>
          </a:p>
          <a:p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C161155C-82FA-4EC4-8937-15583CE9E21D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</p:spTree>
    <p:extLst>
      <p:ext uri="{BB962C8B-B14F-4D97-AF65-F5344CB8AC3E}">
        <p14:creationId xmlns:p14="http://schemas.microsoft.com/office/powerpoint/2010/main" val="6319022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990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0xFF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0xFF</a:t>
            </a:r>
          </a:p>
        </p:txBody>
      </p:sp>
      <p:graphicFrame>
        <p:nvGraphicFramePr>
          <p:cNvPr id="24" name="Table 2">
            <a:extLst>
              <a:ext uri="{FF2B5EF4-FFF2-40B4-BE49-F238E27FC236}">
                <a16:creationId xmlns:a16="http://schemas.microsoft.com/office/drawing/2014/main" id="{BA7B3638-5A11-4294-8EAD-A885287304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0001242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5" name="TextBox 24">
            <a:extLst>
              <a:ext uri="{FF2B5EF4-FFF2-40B4-BE49-F238E27FC236}">
                <a16:creationId xmlns:a16="http://schemas.microsoft.com/office/drawing/2014/main" id="{98E0AB0C-61D3-43B0-90A2-8DAEC42920E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E87289A-ADD0-4381-841F-10C8A0A5E618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51FA6E0-0CA2-47B3-9E7A-474E068D67EC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</p:spTree>
    <p:extLst>
      <p:ext uri="{BB962C8B-B14F-4D97-AF65-F5344CB8AC3E}">
        <p14:creationId xmlns:p14="http://schemas.microsoft.com/office/powerpoint/2010/main" val="12035186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990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0xFF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endCxn id="22" idx="3"/>
          </p:cNvCxnSpPr>
          <p:nvPr/>
        </p:nvCxnSpPr>
        <p:spPr>
          <a:xfrm rot="10800000">
            <a:off x="1885950" y="4410891"/>
            <a:ext cx="4286250" cy="1618770"/>
          </a:xfrm>
          <a:prstGeom prst="bentConnector3">
            <a:avLst>
              <a:gd name="adj1" fmla="val -444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51FA6E0-0CA2-47B3-9E7A-474E068D67EC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62AE1479-ECC1-4D08-851E-C70109E321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E3B4E8BA-EC4B-428F-8597-AD5E15562AC7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4DDFFD2-8024-4104-8D44-B35F8A18C189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4246883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1800" dirty="0">
                <a:solidFill>
                  <a:schemeClr val="bg1"/>
                </a:solidFill>
              </a:rPr>
              <a:t>“WebAssembly is a new type of code that can be run in modern web browsers — it is a low-level assembly-like language with a compact binary format that runs with near-native performance and provides languages such as C/C++ and Rust with a compilation target so that they can run on the web. It is also designed to run alongside JavaScript, allowing both to work together.” (MDN, 2019)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</p:spTree>
    <p:extLst>
      <p:ext uri="{BB962C8B-B14F-4D97-AF65-F5344CB8AC3E}">
        <p14:creationId xmlns:p14="http://schemas.microsoft.com/office/powerpoint/2010/main" val="2973605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13001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1885950" y="5380867"/>
            <a:ext cx="5048250" cy="648794"/>
          </a:xfrm>
          <a:prstGeom prst="bentConnector3">
            <a:avLst>
              <a:gd name="adj1" fmla="val -189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74BE8100-AC0B-45AA-8ADF-FA594256CD87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31" name="Table 2">
            <a:extLst>
              <a:ext uri="{FF2B5EF4-FFF2-40B4-BE49-F238E27FC236}">
                <a16:creationId xmlns:a16="http://schemas.microsoft.com/office/drawing/2014/main" id="{72DEFE9A-4F68-4B24-A272-2A50A83D4A2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13239BE0-4ECE-45AB-9A64-228FB01832CF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3237220-EAD1-4ACF-BBC8-CB24CDE89DC7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219488467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15240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EF79270-8E16-449C-96BB-D6F85D66998E}"/>
              </a:ext>
            </a:extLst>
          </p:cNvPr>
          <p:cNvCxnSpPr>
            <a:cxnSpLocks/>
            <a:stCxn id="23" idx="3"/>
            <a:endCxn id="22" idx="3"/>
          </p:cNvCxnSpPr>
          <p:nvPr/>
        </p:nvCxnSpPr>
        <p:spPr>
          <a:xfrm flipV="1">
            <a:off x="1885950" y="4410891"/>
            <a:ext cx="12700" cy="96997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92EA0-F353-4A83-AF96-CE0635CAB727}"/>
              </a:ext>
            </a:extLst>
          </p:cNvPr>
          <p:cNvSpPr txBox="1"/>
          <p:nvPr/>
        </p:nvSpPr>
        <p:spPr>
          <a:xfrm>
            <a:off x="2203450" y="47112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+=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81C5FC-2A65-46A0-981E-AD7F488FBC55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325C9DB6-5B1A-42D3-976F-0B4AA8C1AB9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3EBE1BA7-3B00-40CF-A275-BEF36E6BEFE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656BCF0-9118-478B-B4B3-3E4F7A8BB86B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3104660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21383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1885950" y="5380867"/>
            <a:ext cx="5810250" cy="648794"/>
          </a:xfrm>
          <a:prstGeom prst="bentConnector3">
            <a:avLst>
              <a:gd name="adj1" fmla="val 164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86E717B-BE26-4E64-BB49-81E929CD5556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C98A9156-16AA-40EA-A713-3F9D05CCD8F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7" name="TextBox 16">
            <a:extLst>
              <a:ext uri="{FF2B5EF4-FFF2-40B4-BE49-F238E27FC236}">
                <a16:creationId xmlns:a16="http://schemas.microsoft.com/office/drawing/2014/main" id="{528DA81D-2968-48D1-AC17-5320E5AA05C5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D17D09B-44BE-41C8-8917-4BCB7C477FFB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30415356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23669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0x06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EF79270-8E16-449C-96BB-D6F85D66998E}"/>
              </a:ext>
            </a:extLst>
          </p:cNvPr>
          <p:cNvCxnSpPr>
            <a:cxnSpLocks/>
            <a:stCxn id="23" idx="3"/>
            <a:endCxn id="22" idx="3"/>
          </p:cNvCxnSpPr>
          <p:nvPr/>
        </p:nvCxnSpPr>
        <p:spPr>
          <a:xfrm flipV="1">
            <a:off x="1885950" y="4410891"/>
            <a:ext cx="12700" cy="96997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92EA0-F353-4A83-AF96-CE0635CAB727}"/>
              </a:ext>
            </a:extLst>
          </p:cNvPr>
          <p:cNvSpPr txBox="1"/>
          <p:nvPr/>
        </p:nvSpPr>
        <p:spPr>
          <a:xfrm>
            <a:off x="2203450" y="47112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8DCAA93-CEE9-4CB5-91E1-4E3C59AE2C22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FCADB313-A7EE-459B-9E34-2D6FCBFF74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EB30CDAA-39A7-406B-BB45-57D5176132FD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64CA0C5-B807-4CF7-8AFD-46605C83A752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6377359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2895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0x06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30" name="Connector: Elbow 29">
            <a:extLst>
              <a:ext uri="{FF2B5EF4-FFF2-40B4-BE49-F238E27FC236}">
                <a16:creationId xmlns:a16="http://schemas.microsoft.com/office/drawing/2014/main" id="{742BFB7F-08E9-4CBF-B3E2-9E851D60E832}"/>
              </a:ext>
            </a:extLst>
          </p:cNvPr>
          <p:cNvCxnSpPr>
            <a:cxnSpLocks/>
            <a:endCxn id="23" idx="3"/>
          </p:cNvCxnSpPr>
          <p:nvPr/>
        </p:nvCxnSpPr>
        <p:spPr>
          <a:xfrm rot="10800000">
            <a:off x="1885950" y="5380867"/>
            <a:ext cx="6591300" cy="648794"/>
          </a:xfrm>
          <a:prstGeom prst="bentConnector3">
            <a:avLst>
              <a:gd name="adj1" fmla="val 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02EA6364-7808-45FB-9B3A-198AF7E0D6FF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6" name="Table 2">
            <a:extLst>
              <a:ext uri="{FF2B5EF4-FFF2-40B4-BE49-F238E27FC236}">
                <a16:creationId xmlns:a16="http://schemas.microsoft.com/office/drawing/2014/main" id="{6EC33BE0-4478-474B-9F35-D401D6AB44E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82D0E1BE-3D29-4092-9FA6-11AD3C95B30A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61E328C-E0B6-463D-B617-A42C86135935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38335392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Register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Arrow: Right 2">
            <a:extLst>
              <a:ext uri="{FF2B5EF4-FFF2-40B4-BE49-F238E27FC236}">
                <a16:creationId xmlns:a16="http://schemas.microsoft.com/office/drawing/2014/main" id="{115818AB-F603-4EE4-B95A-A8AD643A36AD}"/>
              </a:ext>
            </a:extLst>
          </p:cNvPr>
          <p:cNvSpPr/>
          <p:nvPr/>
        </p:nvSpPr>
        <p:spPr>
          <a:xfrm>
            <a:off x="152400" y="32051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D455E8A-0C08-4450-8461-3C0E2C2DF854}"/>
              </a:ext>
            </a:extLst>
          </p:cNvPr>
          <p:cNvSpPr/>
          <p:nvPr/>
        </p:nvSpPr>
        <p:spPr>
          <a:xfrm>
            <a:off x="666750" y="4220391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0x0A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08847D9-D1EE-4C16-9A3B-1FAC72A857F7}"/>
              </a:ext>
            </a:extLst>
          </p:cNvPr>
          <p:cNvSpPr/>
          <p:nvPr/>
        </p:nvSpPr>
        <p:spPr>
          <a:xfrm>
            <a:off x="666750" y="5190367"/>
            <a:ext cx="1219200" cy="3810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802B20A-F4F1-4F58-B78B-88A3EB35165E}"/>
              </a:ext>
            </a:extLst>
          </p:cNvPr>
          <p:cNvSpPr txBox="1"/>
          <p:nvPr/>
        </p:nvSpPr>
        <p:spPr>
          <a:xfrm>
            <a:off x="457200" y="3774859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7F950624-82A4-47D3-8380-C678A23CB104}"/>
              </a:ext>
            </a:extLst>
          </p:cNvPr>
          <p:cNvSpPr txBox="1"/>
          <p:nvPr/>
        </p:nvSpPr>
        <p:spPr>
          <a:xfrm>
            <a:off x="381000" y="4740575"/>
            <a:ext cx="11261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Register B</a:t>
            </a:r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4EF79270-8E16-449C-96BB-D6F85D66998E}"/>
              </a:ext>
            </a:extLst>
          </p:cNvPr>
          <p:cNvCxnSpPr>
            <a:cxnSpLocks/>
            <a:stCxn id="23" idx="3"/>
            <a:endCxn id="22" idx="3"/>
          </p:cNvCxnSpPr>
          <p:nvPr/>
        </p:nvCxnSpPr>
        <p:spPr>
          <a:xfrm flipV="1">
            <a:off x="1885950" y="4410891"/>
            <a:ext cx="12700" cy="969976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F892EA0-F353-4A83-AF96-CE0635CAB727}"/>
              </a:ext>
            </a:extLst>
          </p:cNvPr>
          <p:cNvSpPr txBox="1"/>
          <p:nvPr/>
        </p:nvSpPr>
        <p:spPr>
          <a:xfrm>
            <a:off x="2203450" y="4711213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+=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449E6C3-2D69-44D6-B6F3-42C7A6496A6E}"/>
              </a:ext>
            </a:extLst>
          </p:cNvPr>
          <p:cNvSpPr txBox="1"/>
          <p:nvPr/>
        </p:nvSpPr>
        <p:spPr>
          <a:xfrm>
            <a:off x="609600" y="928670"/>
            <a:ext cx="79248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 REG_A,0x00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0x00 into “Register A”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REG_B,0x01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0x01 into “Register B”</a:t>
            </a:r>
            <a:endParaRPr lang="en-GB" sz="2000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REG_A,REG_B 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mov REG_B,0x02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move value at 0x02 into “Register B”</a:t>
            </a:r>
          </a:p>
          <a:p>
            <a:r>
              <a:rPr lang="en-GB" dirty="0">
                <a:solidFill>
                  <a:schemeClr val="bg1"/>
                </a:solidFill>
              </a:rPr>
              <a:t>add REG_A,REG_B </a:t>
            </a:r>
            <a:r>
              <a:rPr lang="en-GB" sz="1400" dirty="0">
                <a:solidFill>
                  <a:schemeClr val="bg1"/>
                </a:solidFill>
              </a:rPr>
              <a:t>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perform an assignment addition (REG_A += REG_B)</a:t>
            </a:r>
          </a:p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pPr lvl="0"/>
            <a:r>
              <a:rPr lang="en-GB" dirty="0">
                <a:solidFill>
                  <a:prstClr val="white"/>
                </a:solidFill>
              </a:rPr>
              <a:t>mov REG_B,0x03		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move 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value at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0x03 into “Register B”</a:t>
            </a:r>
          </a:p>
          <a:p>
            <a:pPr lvl="0"/>
            <a:r>
              <a:rPr lang="en-GB" dirty="0">
                <a:solidFill>
                  <a:prstClr val="white"/>
                </a:solidFill>
              </a:rPr>
              <a:t>add REG_A,REG_B 		</a:t>
            </a:r>
            <a:r>
              <a:rPr lang="en-GB" sz="1400" dirty="0">
                <a:solidFill>
                  <a:prstClr val="white"/>
                </a:solidFill>
              </a:rPr>
              <a:t> </a:t>
            </a:r>
            <a:r>
              <a:rPr lang="en-GB" sz="1400" dirty="0">
                <a:solidFill>
                  <a:srgbClr val="9BBB59">
                    <a:lumMod val="50000"/>
                  </a:srgbClr>
                </a:solidFill>
              </a:rPr>
              <a:t>; perform an assignment addition (REG_A += REG_B)</a:t>
            </a:r>
          </a:p>
        </p:txBody>
      </p:sp>
      <p:graphicFrame>
        <p:nvGraphicFramePr>
          <p:cNvPr id="18" name="Table 2">
            <a:extLst>
              <a:ext uri="{FF2B5EF4-FFF2-40B4-BE49-F238E27FC236}">
                <a16:creationId xmlns:a16="http://schemas.microsoft.com/office/drawing/2014/main" id="{666431C8-6FE3-4C31-9789-030F62B67BF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22C8415-C3EE-4AC9-9AF0-AF141167D48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CE9FEE-6794-43C5-833A-191FDE087361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</p:spTree>
    <p:extLst>
      <p:ext uri="{BB962C8B-B14F-4D97-AF65-F5344CB8AC3E}">
        <p14:creationId xmlns:p14="http://schemas.microsoft.com/office/powerpoint/2010/main" val="130160163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5B4779D-F76E-4D3C-BC39-F8E44DECE9CA}"/>
              </a:ext>
            </a:extLst>
          </p:cNvPr>
          <p:cNvSpPr txBox="1"/>
          <p:nvPr/>
        </p:nvSpPr>
        <p:spPr>
          <a:xfrm>
            <a:off x="609600" y="928670"/>
            <a:ext cx="7924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Consists of a memory unit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Two operations “push” and “pop” </a:t>
            </a:r>
            <a:r>
              <a:rPr lang="en-US" dirty="0">
                <a:solidFill>
                  <a:schemeClr val="bg1"/>
                </a:solidFill>
              </a:rPr>
              <a:t>(LIFO)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performed on the stack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Arithmetic operations do affect the machine state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Internal state management abstracted away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Branching is simplified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85159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267C53-BA1B-48E1-9221-57248D42053E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5864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6" name="Table 13">
            <a:extLst>
              <a:ext uri="{FF2B5EF4-FFF2-40B4-BE49-F238E27FC236}">
                <a16:creationId xmlns:a16="http://schemas.microsoft.com/office/drawing/2014/main" id="{A785EABB-9B60-4EE8-9B23-E88C2B56FF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1349128"/>
              </p:ext>
            </p:extLst>
          </p:nvPr>
        </p:nvGraphicFramePr>
        <p:xfrm>
          <a:off x="4695463" y="5187649"/>
          <a:ext cx="42734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704">
                  <a:extLst>
                    <a:ext uri="{9D8B030D-6E8A-4147-A177-3AD203B41FA5}">
                      <a16:colId xmlns:a16="http://schemas.microsoft.com/office/drawing/2014/main" val="817990671"/>
                    </a:ext>
                  </a:extLst>
                </a:gridCol>
                <a:gridCol w="2136704">
                  <a:extLst>
                    <a:ext uri="{9D8B030D-6E8A-4147-A177-3AD203B41FA5}">
                      <a16:colId xmlns:a16="http://schemas.microsoft.com/office/drawing/2014/main" val="3344692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Mnemonic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06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push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908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add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61031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1406E0B-0A03-4CC3-A669-781C30944965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3A5857-2BB2-4AF2-BB6E-206C08B2590F}"/>
              </a:ext>
            </a:extLst>
          </p:cNvPr>
          <p:cNvSpPr txBox="1"/>
          <p:nvPr/>
        </p:nvSpPr>
        <p:spPr>
          <a:xfrm>
            <a:off x="609600" y="4267527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Machine Code:</a:t>
            </a:r>
          </a:p>
          <a:p>
            <a:r>
              <a:rPr lang="en-GB" dirty="0">
                <a:solidFill>
                  <a:schemeClr val="bg1"/>
                </a:solidFill>
              </a:rPr>
              <a:t>0x00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0x01 0x00 0x02 0x00 0x03 0x01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72768696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9906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endCxn id="10" idx="0"/>
          </p:cNvCxnSpPr>
          <p:nvPr/>
        </p:nvCxnSpPr>
        <p:spPr>
          <a:xfrm rot="10800000">
            <a:off x="1514476" y="4220391"/>
            <a:ext cx="4657725" cy="1800302"/>
          </a:xfrm>
          <a:prstGeom prst="bentConnector4">
            <a:avLst>
              <a:gd name="adj1" fmla="val 0"/>
              <a:gd name="adj2" fmla="val 112698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7F9A68D9-0373-4D8C-8651-3DDCA7D9CBE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BCFA8B93-E0DF-4F9A-9E26-441B73C23446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D3D08D4-B43F-4606-91D9-8D11D3BA1A31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AE5DFC5-7C8E-4C7E-921A-BE4B7DC29DC7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1643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6BD6E9-F7FB-461A-AC44-BE6B5AF6113C}"/>
              </a:ext>
            </a:extLst>
          </p:cNvPr>
          <p:cNvSpPr/>
          <p:nvPr/>
        </p:nvSpPr>
        <p:spPr>
          <a:xfrm>
            <a:off x="438665" y="928670"/>
            <a:ext cx="4572000" cy="141577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add.c</a:t>
            </a:r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 + b;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FCFC8E4-815C-4622-8300-847FED2AF5E4}"/>
              </a:ext>
            </a:extLst>
          </p:cNvPr>
          <p:cNvSpPr/>
          <p:nvPr/>
        </p:nvSpPr>
        <p:spPr>
          <a:xfrm>
            <a:off x="342499" y="3300122"/>
            <a:ext cx="7889276" cy="1200329"/>
          </a:xfrm>
          <a:prstGeom prst="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Windows PowerShell</a:t>
            </a:r>
          </a:p>
          <a:p>
            <a:r>
              <a:rPr lang="en-US" dirty="0">
                <a:solidFill>
                  <a:schemeClr val="bg1"/>
                </a:solidFill>
              </a:rPr>
              <a:t>Copyright (C) Microsoft Corporation. All rights reserved.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clang --target=wasm32 -</a:t>
            </a:r>
            <a:r>
              <a:rPr lang="en-GB" dirty="0" err="1">
                <a:solidFill>
                  <a:schemeClr val="bg1"/>
                </a:solidFill>
              </a:rPr>
              <a:t>nostdlib</a:t>
            </a:r>
            <a:r>
              <a:rPr lang="en-GB" dirty="0">
                <a:solidFill>
                  <a:schemeClr val="bg1"/>
                </a:solidFill>
              </a:rPr>
              <a:t> -</a:t>
            </a:r>
            <a:r>
              <a:rPr lang="en-GB" dirty="0" err="1">
                <a:solidFill>
                  <a:schemeClr val="bg1"/>
                </a:solidFill>
              </a:rPr>
              <a:t>Wl</a:t>
            </a:r>
            <a:r>
              <a:rPr lang="en-GB" dirty="0">
                <a:solidFill>
                  <a:schemeClr val="bg1"/>
                </a:solidFill>
              </a:rPr>
              <a:t>,--no-entry -</a:t>
            </a:r>
            <a:r>
              <a:rPr lang="en-GB" dirty="0" err="1">
                <a:solidFill>
                  <a:schemeClr val="bg1"/>
                </a:solidFill>
              </a:rPr>
              <a:t>Wl</a:t>
            </a:r>
            <a:r>
              <a:rPr lang="en-GB" dirty="0">
                <a:solidFill>
                  <a:schemeClr val="bg1"/>
                </a:solidFill>
              </a:rPr>
              <a:t>,--export-all -o </a:t>
            </a:r>
            <a:r>
              <a:rPr lang="en-GB" dirty="0" err="1">
                <a:solidFill>
                  <a:schemeClr val="bg1"/>
                </a:solidFill>
              </a:rPr>
              <a:t>add.wasm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add.c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7304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13001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>
            <a:off x="1514476" y="4220392"/>
            <a:ext cx="5419725" cy="1793317"/>
          </a:xfrm>
          <a:prstGeom prst="bentConnector4">
            <a:avLst>
              <a:gd name="adj1" fmla="val 175"/>
              <a:gd name="adj2" fmla="val 112747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12B59F54-2595-4B2A-B1CA-B0EA9A5ABE5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D6A6B578-1999-4C3F-987B-BC1F80026E32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91ADE3D-2488-495C-9D6A-6B3BFDD46917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42600A0-99CE-4124-B62E-C4F407FEC501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311322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981075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1524000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>
            <a:off x="1514476" y="4220392"/>
            <a:ext cx="6181725" cy="1793317"/>
          </a:xfrm>
          <a:prstGeom prst="bentConnector4">
            <a:avLst>
              <a:gd name="adj1" fmla="val 0"/>
              <a:gd name="adj2" fmla="val 112747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2" name="Table 2">
            <a:extLst>
              <a:ext uri="{FF2B5EF4-FFF2-40B4-BE49-F238E27FC236}">
                <a16:creationId xmlns:a16="http://schemas.microsoft.com/office/drawing/2014/main" id="{C8E6EE82-7A21-4AB2-9D2C-9047A804D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F75F4F76-F19C-484E-A566-2EE130739AAE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6E25DBA-881E-45EE-955F-FCBD0A47BA37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AF6BEDC-D2D7-4177-9444-4AE254E29FE1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433653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3914831-2EEE-4ECE-946B-CDB3B4385F61}"/>
              </a:ext>
            </a:extLst>
          </p:cNvPr>
          <p:cNvSpPr/>
          <p:nvPr/>
        </p:nvSpPr>
        <p:spPr>
          <a:xfrm>
            <a:off x="981075" y="4419600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981075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18335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C0449B57-BEF5-49A5-A935-029F1EA447C7}"/>
              </a:ext>
            </a:extLst>
          </p:cNvPr>
          <p:cNvCxnSpPr>
            <a:cxnSpLocks/>
            <a:endCxn id="10" idx="0"/>
          </p:cNvCxnSpPr>
          <p:nvPr/>
        </p:nvCxnSpPr>
        <p:spPr>
          <a:xfrm rot="10800000">
            <a:off x="1514476" y="4220392"/>
            <a:ext cx="6962775" cy="1785139"/>
          </a:xfrm>
          <a:prstGeom prst="bentConnector4">
            <a:avLst>
              <a:gd name="adj1" fmla="val 273"/>
              <a:gd name="adj2" fmla="val 112806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2" name="Table 2">
            <a:extLst>
              <a:ext uri="{FF2B5EF4-FFF2-40B4-BE49-F238E27FC236}">
                <a16:creationId xmlns:a16="http://schemas.microsoft.com/office/drawing/2014/main" id="{50B001CC-CBCE-4583-BE46-944B548E7E5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2D0C9ED1-30AB-4BD8-9B00-10730B1FEA35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F7B5CC1-D0FA-461D-8507-9A7D8154D355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66E55E8-2FE4-4DCF-BD83-B67B4B222B52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28570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3914831-2EEE-4ECE-946B-CDB3B4385F61}"/>
              </a:ext>
            </a:extLst>
          </p:cNvPr>
          <p:cNvSpPr/>
          <p:nvPr/>
        </p:nvSpPr>
        <p:spPr>
          <a:xfrm>
            <a:off x="2895600" y="4419600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2895600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1383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0FA929E0-C0AD-4772-A222-F0F7E4F1FD3F}"/>
              </a:ext>
            </a:extLst>
          </p:cNvPr>
          <p:cNvCxnSpPr>
            <a:stCxn id="10" idx="0"/>
            <a:endCxn id="17" idx="1"/>
          </p:cNvCxnSpPr>
          <p:nvPr/>
        </p:nvCxnSpPr>
        <p:spPr>
          <a:xfrm rot="16200000" flipH="1">
            <a:off x="1814348" y="3920518"/>
            <a:ext cx="781378" cy="1381125"/>
          </a:xfrm>
          <a:prstGeom prst="bentConnector4">
            <a:avLst>
              <a:gd name="adj1" fmla="val -29256"/>
              <a:gd name="adj2" fmla="val 8069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1" name="Connector: Elbow 10">
            <a:extLst>
              <a:ext uri="{FF2B5EF4-FFF2-40B4-BE49-F238E27FC236}">
                <a16:creationId xmlns:a16="http://schemas.microsoft.com/office/drawing/2014/main" id="{5AEA7D24-FBA0-4F85-9970-BDC21BBEF432}"/>
              </a:ext>
            </a:extLst>
          </p:cNvPr>
          <p:cNvCxnSpPr>
            <a:stCxn id="10" idx="0"/>
            <a:endCxn id="2" idx="1"/>
          </p:cNvCxnSpPr>
          <p:nvPr/>
        </p:nvCxnSpPr>
        <p:spPr>
          <a:xfrm rot="16200000" flipH="1">
            <a:off x="2029232" y="3705633"/>
            <a:ext cx="351609" cy="1381125"/>
          </a:xfrm>
          <a:prstGeom prst="bentConnector4">
            <a:avLst>
              <a:gd name="adj1" fmla="val -65015"/>
              <a:gd name="adj2" fmla="val 80690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95B40C1-049B-4368-AF1A-24E17A4A2779}"/>
              </a:ext>
            </a:extLst>
          </p:cNvPr>
          <p:cNvSpPr txBox="1"/>
          <p:nvPr/>
        </p:nvSpPr>
        <p:spPr>
          <a:xfrm>
            <a:off x="4156502" y="4596625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9D9B468E-9ABA-47B0-B05D-159EA50EBB1F}"/>
              </a:ext>
            </a:extLst>
          </p:cNvPr>
          <p:cNvCxnSpPr>
            <a:stCxn id="2" idx="3"/>
            <a:endCxn id="17" idx="3"/>
          </p:cNvCxnSpPr>
          <p:nvPr/>
        </p:nvCxnSpPr>
        <p:spPr>
          <a:xfrm>
            <a:off x="3962400" y="4572000"/>
            <a:ext cx="12700" cy="429769"/>
          </a:xfrm>
          <a:prstGeom prst="bentConnector3">
            <a:avLst>
              <a:gd name="adj1" fmla="val 4425000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578E2DB2-C5D0-4452-AB22-E8056671E38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3" name="TextBox 22">
            <a:extLst>
              <a:ext uri="{FF2B5EF4-FFF2-40B4-BE49-F238E27FC236}">
                <a16:creationId xmlns:a16="http://schemas.microsoft.com/office/drawing/2014/main" id="{00EF9575-F448-4966-930B-8D439260D09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17DEBD1-E83C-4F23-8BA2-FAF4F30AE9B9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D115B5C-3CE6-4B58-B54A-AC94006BCD6F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90184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03914831-2EEE-4ECE-946B-CDB3B4385F61}"/>
              </a:ext>
            </a:extLst>
          </p:cNvPr>
          <p:cNvSpPr/>
          <p:nvPr/>
        </p:nvSpPr>
        <p:spPr>
          <a:xfrm>
            <a:off x="2895600" y="4419600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0x04</a:t>
            </a: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50EAF316-8D6C-4C74-A514-867FE4DD734B}"/>
              </a:ext>
            </a:extLst>
          </p:cNvPr>
          <p:cNvSpPr/>
          <p:nvPr/>
        </p:nvSpPr>
        <p:spPr>
          <a:xfrm>
            <a:off x="2895600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0x03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0x02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1383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495B40C1-049B-4368-AF1A-24E17A4A2779}"/>
              </a:ext>
            </a:extLst>
          </p:cNvPr>
          <p:cNvSpPr txBox="1"/>
          <p:nvPr/>
        </p:nvSpPr>
        <p:spPr>
          <a:xfrm>
            <a:off x="4156502" y="4596625"/>
            <a:ext cx="4154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+</a:t>
            </a:r>
          </a:p>
        </p:txBody>
      </p:sp>
      <p:cxnSp>
        <p:nvCxnSpPr>
          <p:cNvPr id="25" name="Connector: Elbow 24">
            <a:extLst>
              <a:ext uri="{FF2B5EF4-FFF2-40B4-BE49-F238E27FC236}">
                <a16:creationId xmlns:a16="http://schemas.microsoft.com/office/drawing/2014/main" id="{9D9B468E-9ABA-47B0-B05D-159EA50EBB1F}"/>
              </a:ext>
            </a:extLst>
          </p:cNvPr>
          <p:cNvCxnSpPr>
            <a:stCxn id="2" idx="3"/>
            <a:endCxn id="17" idx="3"/>
          </p:cNvCxnSpPr>
          <p:nvPr/>
        </p:nvCxnSpPr>
        <p:spPr>
          <a:xfrm>
            <a:off x="3962400" y="4572000"/>
            <a:ext cx="12700" cy="429769"/>
          </a:xfrm>
          <a:prstGeom prst="bentConnector3">
            <a:avLst>
              <a:gd name="adj1" fmla="val 4725000"/>
            </a:avLst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Connector: Elbow 6">
            <a:extLst>
              <a:ext uri="{FF2B5EF4-FFF2-40B4-BE49-F238E27FC236}">
                <a16:creationId xmlns:a16="http://schemas.microsoft.com/office/drawing/2014/main" id="{965108B9-B5DA-4FF3-9DC1-A21A7851FF44}"/>
              </a:ext>
            </a:extLst>
          </p:cNvPr>
          <p:cNvCxnSpPr>
            <a:stCxn id="22" idx="3"/>
            <a:endCxn id="10" idx="0"/>
          </p:cNvCxnSpPr>
          <p:nvPr/>
        </p:nvCxnSpPr>
        <p:spPr>
          <a:xfrm flipH="1" flipV="1">
            <a:off x="1514475" y="4220391"/>
            <a:ext cx="3057525" cy="560900"/>
          </a:xfrm>
          <a:prstGeom prst="bentConnector4">
            <a:avLst>
              <a:gd name="adj1" fmla="val -7477"/>
              <a:gd name="adj2" fmla="val 140756"/>
            </a:avLst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05CAB7E0-FB1D-4A86-97A7-7D3C195E8727}"/>
              </a:ext>
            </a:extLst>
          </p:cNvPr>
          <p:cNvSpPr/>
          <p:nvPr/>
        </p:nvSpPr>
        <p:spPr>
          <a:xfrm>
            <a:off x="981075" y="4849369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0x07</a:t>
            </a:r>
          </a:p>
        </p:txBody>
      </p:sp>
      <p:graphicFrame>
        <p:nvGraphicFramePr>
          <p:cNvPr id="21" name="Table 2">
            <a:extLst>
              <a:ext uri="{FF2B5EF4-FFF2-40B4-BE49-F238E27FC236}">
                <a16:creationId xmlns:a16="http://schemas.microsoft.com/office/drawing/2014/main" id="{6AFF87A6-C527-40D4-8706-38CAA68C0D9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6" name="TextBox 25">
            <a:extLst>
              <a:ext uri="{FF2B5EF4-FFF2-40B4-BE49-F238E27FC236}">
                <a16:creationId xmlns:a16="http://schemas.microsoft.com/office/drawing/2014/main" id="{F5C5C09A-0099-4E7D-8288-7174CDAD000C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EF6CB46-1BBF-4AFF-AE05-65CD003FFD50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8875C42-1A1E-4B67-B493-E6183F0ECB0D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137232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2E42939-085A-405B-8025-BC4A245D3CCD}"/>
              </a:ext>
            </a:extLst>
          </p:cNvPr>
          <p:cNvSpPr/>
          <p:nvPr/>
        </p:nvSpPr>
        <p:spPr>
          <a:xfrm>
            <a:off x="981075" y="527913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0x09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0x01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3669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7" name="Table 2">
            <a:extLst>
              <a:ext uri="{FF2B5EF4-FFF2-40B4-BE49-F238E27FC236}">
                <a16:creationId xmlns:a16="http://schemas.microsoft.com/office/drawing/2014/main" id="{80298531-A278-4D77-9D18-4B245C1309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22" name="TextBox 21">
            <a:extLst>
              <a:ext uri="{FF2B5EF4-FFF2-40B4-BE49-F238E27FC236}">
                <a16:creationId xmlns:a16="http://schemas.microsoft.com/office/drawing/2014/main" id="{71D9C91A-AB36-4F3B-8ACE-74828FAB18AF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C901604-7BD6-4BA8-874E-8F844C4AD1B9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A17EAD3-95D6-4DDB-8008-4B105822747C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277630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AA8C0D5C-439F-41F2-BFF3-E95CDEEC9A5D}"/>
              </a:ext>
            </a:extLst>
          </p:cNvPr>
          <p:cNvSpPr/>
          <p:nvPr/>
        </p:nvSpPr>
        <p:spPr>
          <a:xfrm>
            <a:off x="666750" y="4220391"/>
            <a:ext cx="1695450" cy="201373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716582E-F732-4EC2-B753-1F44B9E63D46}"/>
              </a:ext>
            </a:extLst>
          </p:cNvPr>
          <p:cNvSpPr txBox="1"/>
          <p:nvPr/>
        </p:nvSpPr>
        <p:spPr>
          <a:xfrm>
            <a:off x="457200" y="3774859"/>
            <a:ext cx="677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Stack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6CDB3A7-25B3-4A4F-AF15-3EB1128FE6D3}"/>
              </a:ext>
            </a:extLst>
          </p:cNvPr>
          <p:cNvSpPr/>
          <p:nvPr/>
        </p:nvSpPr>
        <p:spPr>
          <a:xfrm>
            <a:off x="981075" y="5708908"/>
            <a:ext cx="1066800" cy="304800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0x0A</a:t>
            </a:r>
          </a:p>
        </p:txBody>
      </p:sp>
      <p:sp>
        <p:nvSpPr>
          <p:cNvPr id="20" name="Arrow: Right 19">
            <a:extLst>
              <a:ext uri="{FF2B5EF4-FFF2-40B4-BE49-F238E27FC236}">
                <a16:creationId xmlns:a16="http://schemas.microsoft.com/office/drawing/2014/main" id="{EEB3A3B7-1914-40E3-94B3-1A5E0CFE6D11}"/>
              </a:ext>
            </a:extLst>
          </p:cNvPr>
          <p:cNvSpPr/>
          <p:nvPr/>
        </p:nvSpPr>
        <p:spPr>
          <a:xfrm>
            <a:off x="152400" y="2671745"/>
            <a:ext cx="381000" cy="223855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13" name="Table 2">
            <a:extLst>
              <a:ext uri="{FF2B5EF4-FFF2-40B4-BE49-F238E27FC236}">
                <a16:creationId xmlns:a16="http://schemas.microsoft.com/office/drawing/2014/main" id="{C0F119A2-3227-40BF-AABC-BA9B635CC9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3551670"/>
              </p:ext>
            </p:extLst>
          </p:nvPr>
        </p:nvGraphicFramePr>
        <p:xfrm>
          <a:off x="5791199" y="6029661"/>
          <a:ext cx="3048000" cy="370840"/>
        </p:xfrm>
        <a:graphic>
          <a:graphicData uri="http://schemas.openxmlformats.org/drawingml/2006/table">
            <a:tbl>
              <a:tblPr firstRow="1" bandRow="1">
                <a:tableStyleId>{C4B1156A-380E-4F78-BDF5-A606A8083BF9}</a:tableStyleId>
              </a:tblPr>
              <a:tblGrid>
                <a:gridCol w="762000">
                  <a:extLst>
                    <a:ext uri="{9D8B030D-6E8A-4147-A177-3AD203B41FA5}">
                      <a16:colId xmlns:a16="http://schemas.microsoft.com/office/drawing/2014/main" val="1776232988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24807691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1379437024"/>
                    </a:ext>
                  </a:extLst>
                </a:gridCol>
                <a:gridCol w="762000">
                  <a:extLst>
                    <a:ext uri="{9D8B030D-6E8A-4147-A177-3AD203B41FA5}">
                      <a16:colId xmlns:a16="http://schemas.microsoft.com/office/drawing/2014/main" val="424757863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0x02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0x03</a:t>
                      </a:r>
                    </a:p>
                  </a:txBody>
                  <a:tcPr anchor="ctr" anchorCtr="1"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0x04</a:t>
                      </a:r>
                    </a:p>
                  </a:txBody>
                  <a:tcPr anchor="ctr" anchorCtr="1"/>
                </a:tc>
                <a:extLst>
                  <a:ext uri="{0D108BD9-81ED-4DB2-BD59-A6C34878D82A}">
                    <a16:rowId xmlns:a16="http://schemas.microsoft.com/office/drawing/2014/main" val="251359056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F6748909-A47D-4555-A796-539B24ABD1EE}"/>
              </a:ext>
            </a:extLst>
          </p:cNvPr>
          <p:cNvSpPr txBox="1"/>
          <p:nvPr/>
        </p:nvSpPr>
        <p:spPr>
          <a:xfrm>
            <a:off x="5532153" y="6477000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EC0B20C-C0F8-427F-BC6E-170F10152348}"/>
              </a:ext>
            </a:extLst>
          </p:cNvPr>
          <p:cNvSpPr txBox="1"/>
          <p:nvPr/>
        </p:nvSpPr>
        <p:spPr>
          <a:xfrm>
            <a:off x="8580154" y="6452155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0x03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7C431B1-F745-4627-B5DC-CE4AAB0271DA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18097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Hybrid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5267C53-BA1B-48E1-9221-57248D42053E}"/>
              </a:ext>
            </a:extLst>
          </p:cNvPr>
          <p:cNvSpPr txBox="1"/>
          <p:nvPr/>
        </p:nvSpPr>
        <p:spPr>
          <a:xfrm>
            <a:off x="609600" y="928670"/>
            <a:ext cx="6934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007BAC-2C88-483C-A6C3-129FECBD08CF}"/>
              </a:ext>
            </a:extLst>
          </p:cNvPr>
          <p:cNvSpPr txBox="1"/>
          <p:nvPr/>
        </p:nvSpPr>
        <p:spPr>
          <a:xfrm>
            <a:off x="609600" y="92867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Modern CPU architectures are typically a hybrid of Stack and Register Machines.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Allows efficient use of both paradigms (Languages such as C/C++ take advantage of this using both a stack and heap)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Simplifies Branching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Reduces the Machine Code size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60864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Virtual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F0D0D52-8986-43F2-AD0C-BF3AA55EE80D}"/>
              </a:ext>
            </a:extLst>
          </p:cNvPr>
          <p:cNvSpPr txBox="1"/>
          <p:nvPr/>
        </p:nvSpPr>
        <p:spPr>
          <a:xfrm>
            <a:off x="609600" y="928670"/>
            <a:ext cx="792480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Emulate a physical or theoretical machine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Abstraction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Portability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Security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414574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graphicFrame>
        <p:nvGraphicFramePr>
          <p:cNvPr id="26" name="Table 13">
            <a:extLst>
              <a:ext uri="{FF2B5EF4-FFF2-40B4-BE49-F238E27FC236}">
                <a16:creationId xmlns:a16="http://schemas.microsoft.com/office/drawing/2014/main" id="{A785EABB-9B60-4EE8-9B23-E88C2B56FF9A}"/>
              </a:ext>
            </a:extLst>
          </p:cNvPr>
          <p:cNvGraphicFramePr>
            <a:graphicFrameLocks noGrp="1"/>
          </p:cNvGraphicFramePr>
          <p:nvPr/>
        </p:nvGraphicFramePr>
        <p:xfrm>
          <a:off x="4695463" y="5187649"/>
          <a:ext cx="4273408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36704">
                  <a:extLst>
                    <a:ext uri="{9D8B030D-6E8A-4147-A177-3AD203B41FA5}">
                      <a16:colId xmlns:a16="http://schemas.microsoft.com/office/drawing/2014/main" val="817990671"/>
                    </a:ext>
                  </a:extLst>
                </a:gridCol>
                <a:gridCol w="2136704">
                  <a:extLst>
                    <a:ext uri="{9D8B030D-6E8A-4147-A177-3AD203B41FA5}">
                      <a16:colId xmlns:a16="http://schemas.microsoft.com/office/drawing/2014/main" val="334469248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Opcode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Mnemonic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23067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push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29081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GB" dirty="0"/>
                        <a:t>0x01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dirty="0"/>
                        <a:t>add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6761031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31406E0B-0A03-4CC3-A669-781C30944965}"/>
              </a:ext>
            </a:extLst>
          </p:cNvPr>
          <p:cNvSpPr txBox="1"/>
          <p:nvPr/>
        </p:nvSpPr>
        <p:spPr>
          <a:xfrm>
            <a:off x="609600" y="928670"/>
            <a:ext cx="69342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push 0x00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0x00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0x01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0x01 on the stack</a:t>
            </a:r>
          </a:p>
          <a:p>
            <a:r>
              <a:rPr lang="en-GB" dirty="0">
                <a:solidFill>
                  <a:schemeClr val="bg1"/>
                </a:solidFill>
              </a:rPr>
              <a:t>push 0x02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0x02 on the stack</a:t>
            </a:r>
            <a:endParaRPr lang="en-GB" sz="14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push 0x03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push value at 0x03 on the stack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add 		</a:t>
            </a:r>
            <a:r>
              <a:rPr lang="en-GB" sz="1400" dirty="0">
                <a:solidFill>
                  <a:schemeClr val="accent3">
                    <a:lumMod val="50000"/>
                  </a:schemeClr>
                </a:solidFill>
              </a:rPr>
              <a:t>; pop two values, perform an addition, then push the result</a:t>
            </a:r>
            <a:endParaRPr lang="en-GB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3A5857-2BB2-4AF2-BB6E-206C08B2590F}"/>
              </a:ext>
            </a:extLst>
          </p:cNvPr>
          <p:cNvSpPr txBox="1"/>
          <p:nvPr/>
        </p:nvSpPr>
        <p:spPr>
          <a:xfrm>
            <a:off x="609600" y="4267527"/>
            <a:ext cx="609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Machine Code:</a:t>
            </a:r>
          </a:p>
          <a:p>
            <a:r>
              <a:rPr lang="en-GB" dirty="0">
                <a:solidFill>
                  <a:schemeClr val="bg1"/>
                </a:solidFill>
              </a:rPr>
              <a:t>0x00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0x00</a:t>
            </a:r>
            <a:r>
              <a:rPr lang="en-GB" dirty="0">
                <a:solidFill>
                  <a:schemeClr val="bg1"/>
                </a:solidFill>
              </a:rPr>
              <a:t> 0x01 0x00 0x02 0x00 0x03 0x01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  <a:r>
              <a:rPr lang="en-GB" dirty="0" err="1">
                <a:solidFill>
                  <a:schemeClr val="bg1"/>
                </a:solidFill>
              </a:rPr>
              <a:t>0x01</a:t>
            </a:r>
            <a:r>
              <a:rPr lang="en-GB" dirty="0">
                <a:solidFill>
                  <a:schemeClr val="bg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155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A63D55E-1B07-447A-8C3F-42C860E11620}"/>
              </a:ext>
            </a:extLst>
          </p:cNvPr>
          <p:cNvSpPr/>
          <p:nvPr/>
        </p:nvSpPr>
        <p:spPr>
          <a:xfrm>
            <a:off x="3276600" y="1981200"/>
            <a:ext cx="7239000" cy="4616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add.wasm</a:t>
            </a:r>
            <a:endParaRPr lang="pt-BR" sz="1400" dirty="0">
              <a:solidFill>
                <a:srgbClr val="808080"/>
              </a:solidFill>
              <a:latin typeface="Courier New" panose="020703090202050204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Courier New" panose="02070309020205020404" pitchFamily="49" charset="0"/>
              </a:rPr>
              <a:t>Offset(h) 00   02   04   06   08   0A   0C   0E</a:t>
            </a:r>
          </a:p>
          <a:p>
            <a:r>
              <a:rPr lang="pt-BR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00000000  </a:t>
            </a:r>
            <a:r>
              <a:rPr lang="pt-BR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0061 736D 0100 0000 010A 0260 0000 6002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00000010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7F7F 017F 0303 0200 0104 0501 7001 0101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00000020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0503 0100 0206 2B07 7F01 4180 8804 0B7F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00000030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0041 8008 0B7F 0041 8008 0B7F 0041 8008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00000040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0B7F 0041 8088 040B 7F00 4100 0B7F 0041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00000050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010B 077D 0906 6D65 6D6F 7279 0200 115F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00000060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5F77 6173 6D5F 6361 6C6C 5F63 746F 7273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00000070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0000 0361 6464 0001 0C5F 5F64 736F 5F68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00000080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616E 646C 6503 010A 5F5F 6461 7461 5F65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00000090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6E64 0302 0D5F 5F67 6C6F 6261 6C5F 6261</a:t>
            </a:r>
          </a:p>
          <a:p>
            <a:r>
              <a:rPr lang="en-US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000000A0  </a:t>
            </a:r>
            <a:r>
              <a:rPr lang="en-US" sz="1400" dirty="0">
                <a:solidFill>
                  <a:srgbClr val="FFFFFF"/>
                </a:solidFill>
                <a:latin typeface="Courier New" panose="02070309020205020404" pitchFamily="49" charset="0"/>
              </a:rPr>
              <a:t>7365 0303 0B5F 5F68 6561 705F 6261 7365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000000B0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0304 0D5F 5F6D 656D 6F72 795F 6261 7365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000000C0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0305 0C5F 5F74 6162 6C65 5F62 6173 6503</a:t>
            </a:r>
          </a:p>
          <a:p>
            <a:r>
              <a:rPr lang="pt-BR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000000D0  </a:t>
            </a:r>
            <a:r>
              <a:rPr lang="pt-BR" sz="1400" dirty="0">
                <a:solidFill>
                  <a:srgbClr val="FFFFFF"/>
                </a:solidFill>
                <a:latin typeface="Courier New" panose="02070309020205020404" pitchFamily="49" charset="0"/>
              </a:rPr>
              <a:t>060A 0C02 0200 0B07 0020 0120 006A 0B00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000000E0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2004 6E61 6D65 0119 0200 115F 5F77 6173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000000F0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6D5F 6361 6C6C 5F63 746F 7273 0103 6164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00000100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6400 2609 7072 6F64 7563 6572 7301 0C70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00000110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726F 6365 7373 6564 2D62 7901 0563 6C61</a:t>
            </a:r>
          </a:p>
          <a:p>
            <a:r>
              <a:rPr lang="en-GB" sz="1400" dirty="0">
                <a:solidFill>
                  <a:srgbClr val="808080"/>
                </a:solidFill>
                <a:latin typeface="Courier New" panose="02070309020205020404" pitchFamily="49" charset="0"/>
              </a:rPr>
              <a:t>00000120  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6E67 0631 302E </a:t>
            </a:r>
            <a:r>
              <a:rPr lang="en-GB" sz="1400" dirty="0" err="1">
                <a:solidFill>
                  <a:srgbClr val="FFFFFF"/>
                </a:solidFill>
                <a:latin typeface="Courier New" panose="02070309020205020404" pitchFamily="49" charset="0"/>
              </a:rPr>
              <a:t>302E</a:t>
            </a:r>
            <a:r>
              <a:rPr lang="en-GB" sz="1400" dirty="0">
                <a:solidFill>
                  <a:srgbClr val="FFFFFF"/>
                </a:solidFill>
                <a:latin typeface="Courier New" panose="02070309020205020404" pitchFamily="49" charset="0"/>
              </a:rPr>
              <a:t> 30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36BD6E9-F7FB-461A-AC44-BE6B5AF6113C}"/>
              </a:ext>
            </a:extLst>
          </p:cNvPr>
          <p:cNvSpPr/>
          <p:nvPr/>
        </p:nvSpPr>
        <p:spPr>
          <a:xfrm>
            <a:off x="438665" y="928670"/>
            <a:ext cx="4572000" cy="141577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add.c</a:t>
            </a:r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 + b;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1405541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F403A0F-4B29-44FB-8608-3B4989F73611}"/>
              </a:ext>
            </a:extLst>
          </p:cNvPr>
          <p:cNvSpPr/>
          <p:nvPr/>
        </p:nvSpPr>
        <p:spPr>
          <a:xfrm>
            <a:off x="3276600" y="2362200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 err="1">
                <a:solidFill>
                  <a:srgbClr val="569CD6"/>
                </a:solidFill>
                <a:latin typeface="Consolas" panose="020B0609020204030204" pitchFamily="49" charset="0"/>
              </a:rPr>
              <a:t>enum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Opcode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PUSH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0x0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ADD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0x1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};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198523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C1D8B03-4E83-4033-B0E1-4BD1931D5D6C}"/>
              </a:ext>
            </a:extLst>
          </p:cNvPr>
          <p:cNvSpPr/>
          <p:nvPr/>
        </p:nvSpPr>
        <p:spPr>
          <a:xfrm>
            <a:off x="2286000" y="2729507"/>
            <a:ext cx="4572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std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::vector&lt;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&gt; program;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std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::vector&lt;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&gt; heap;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>
                <a:solidFill>
                  <a:srgbClr val="4EC9B0"/>
                </a:solidFill>
                <a:latin typeface="Consolas" panose="020B0609020204030204" pitchFamily="49" charset="0"/>
              </a:rPr>
              <a:t>std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::stack&lt;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&gt; stack;</a:t>
            </a: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5212748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6385381-1760-4EE1-A5F0-1D9C8440CF8A}"/>
              </a:ext>
            </a:extLst>
          </p:cNvPr>
          <p:cNvSpPr/>
          <p:nvPr/>
        </p:nvSpPr>
        <p:spPr>
          <a:xfrm>
            <a:off x="2171700" y="1071545"/>
            <a:ext cx="4800600" cy="56323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for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&lt;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program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size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 ++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opcode = 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program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switch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(opcode)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case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PUSH: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++;</a:t>
            </a:r>
            <a:r>
              <a:rPr lang="en-GB" sz="1200" dirty="0">
                <a:solidFill>
                  <a:srgbClr val="6A9955"/>
                </a:solidFill>
                <a:latin typeface="Consolas" panose="020B0609020204030204" pitchFamily="49" charset="0"/>
              </a:rPr>
              <a:t> // Align the operand</a:t>
            </a:r>
            <a:endParaRPr lang="en-GB" sz="12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size_t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address = (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size_t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program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i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heapData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heap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[address];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push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200" dirty="0">
                <a:solidFill>
                  <a:srgbClr val="9CDCFE"/>
                </a:solidFill>
                <a:latin typeface="Consolas" panose="020B0609020204030204" pitchFamily="49" charset="0"/>
              </a:rPr>
              <a:t>heap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[address]);</a:t>
            </a:r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break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case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ADD: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top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569CD6"/>
                </a:solidFill>
                <a:latin typeface="Consolas" panose="020B0609020204030204" pitchFamily="49" charset="0"/>
              </a:rPr>
              <a:t>uint8_t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lhs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top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pop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sz="1200" dirty="0" err="1">
                <a:solidFill>
                  <a:srgbClr val="DCDCAA"/>
                </a:solidFill>
                <a:latin typeface="Consolas" panose="020B0609020204030204" pitchFamily="49" charset="0"/>
              </a:rPr>
              <a:t>push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lhs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+ </a:t>
            </a:r>
            <a:r>
              <a:rPr lang="en-GB" sz="1200" dirty="0" err="1">
                <a:solidFill>
                  <a:srgbClr val="D4D4D4"/>
                </a:solidFill>
                <a:latin typeface="Consolas" panose="020B0609020204030204" pitchFamily="49" charset="0"/>
              </a:rPr>
              <a:t>rhs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break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b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default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: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{            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		</a:t>
            </a:r>
            <a:r>
              <a:rPr lang="en-GB" sz="1200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sz="1200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    }</a:t>
            </a:r>
          </a:p>
          <a:p>
            <a:r>
              <a:rPr lang="en-GB" sz="1200" dirty="0">
                <a:solidFill>
                  <a:srgbClr val="D4D4D4"/>
                </a:solidFill>
                <a:latin typeface="Consolas" panose="020B0609020204030204" pitchFamily="49" charset="0"/>
              </a:rPr>
              <a:t>    }</a:t>
            </a:r>
            <a:endParaRPr lang="en-GB" sz="12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7665549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C4A5A3-BBBE-40F5-8E24-00859AA0E20D}"/>
              </a:ext>
            </a:extLst>
          </p:cNvPr>
          <p:cNvSpPr/>
          <p:nvPr/>
        </p:nvSpPr>
        <p:spPr>
          <a:xfrm>
            <a:off x="2286000" y="3105835"/>
            <a:ext cx="55626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empty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 ?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: </a:t>
            </a:r>
            <a:r>
              <a:rPr lang="en-US" dirty="0" err="1">
                <a:solidFill>
                  <a:srgbClr val="9CDCFE"/>
                </a:solidFill>
                <a:latin typeface="Consolas" panose="020B0609020204030204" pitchFamily="49" charset="0"/>
              </a:rPr>
              <a:t>stack</a:t>
            </a:r>
            <a:r>
              <a:rPr lang="en-US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US" dirty="0" err="1">
                <a:solidFill>
                  <a:srgbClr val="DCDCAA"/>
                </a:solidFill>
                <a:latin typeface="Consolas" panose="020B0609020204030204" pitchFamily="49" charset="0"/>
              </a:rPr>
              <a:t>top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8901870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 VM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71D7-4AF5-441C-9DA6-5B86171AAA08}"/>
              </a:ext>
            </a:extLst>
          </p:cNvPr>
          <p:cNvSpPr/>
          <p:nvPr/>
        </p:nvSpPr>
        <p:spPr>
          <a:xfrm>
            <a:off x="342499" y="3300122"/>
            <a:ext cx="5408981" cy="2031325"/>
          </a:xfrm>
          <a:prstGeom prst="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Windows PowerShell</a:t>
            </a:r>
          </a:p>
          <a:p>
            <a:r>
              <a:rPr lang="en-US" dirty="0">
                <a:solidFill>
                  <a:schemeClr val="bg1"/>
                </a:solidFill>
              </a:rPr>
              <a:t>Copyright (C) Microsoft Corporation. All rights reserved.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clang .\main.cpp -o Stack_VM.exe</a:t>
            </a:r>
          </a:p>
          <a:p>
            <a:r>
              <a:rPr lang="en-GB" dirty="0">
                <a:solidFill>
                  <a:schemeClr val="bg1"/>
                </a:solidFill>
              </a:rPr>
              <a:t>.\Stack_VM.exe .\</a:t>
            </a:r>
            <a:r>
              <a:rPr lang="en-GB" dirty="0" err="1">
                <a:solidFill>
                  <a:schemeClr val="bg1"/>
                </a:solidFill>
              </a:rPr>
              <a:t>program.bin</a:t>
            </a:r>
            <a:r>
              <a:rPr lang="en-GB" dirty="0">
                <a:solidFill>
                  <a:schemeClr val="bg1"/>
                </a:solidFill>
              </a:rPr>
              <a:t> .\</a:t>
            </a:r>
            <a:r>
              <a:rPr lang="en-GB" dirty="0" err="1">
                <a:solidFill>
                  <a:schemeClr val="bg1"/>
                </a:solidFill>
              </a:rPr>
              <a:t>memory.bin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$LASTEXITCODE</a:t>
            </a:r>
          </a:p>
          <a:p>
            <a:r>
              <a:rPr lang="en-GB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63760CE-876D-40BB-AA11-3DC9F3D1627B}"/>
              </a:ext>
            </a:extLst>
          </p:cNvPr>
          <p:cNvSpPr/>
          <p:nvPr/>
        </p:nvSpPr>
        <p:spPr>
          <a:xfrm>
            <a:off x="188820" y="1119469"/>
            <a:ext cx="8040779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memory.bin</a:t>
            </a:r>
            <a:endParaRPr lang="pt-BR" sz="1400" dirty="0">
              <a:solidFill>
                <a:srgbClr val="808080"/>
              </a:solidFill>
              <a:latin typeface="Courier New" panose="020703090202050204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Courier New" panose="02070309020205020404" pitchFamily="49" charset="0"/>
              </a:rPr>
              <a:t>Offset(h) 00 01 02 03 04 05 06 07 08 09 0A 0B 0C 0D 0E 0F</a:t>
            </a:r>
          </a:p>
          <a:p>
            <a:r>
              <a:rPr lang="en-GB" dirty="0">
                <a:solidFill>
                  <a:srgbClr val="808080"/>
                </a:solidFill>
                <a:latin typeface="Courier New" panose="02070309020205020404" pitchFamily="49" charset="0"/>
              </a:rPr>
              <a:t>00000000  </a:t>
            </a:r>
            <a:r>
              <a:rPr lang="en-GB" dirty="0">
                <a:solidFill>
                  <a:srgbClr val="FFFFFF"/>
                </a:solidFill>
                <a:latin typeface="Courier New" panose="02070309020205020404" pitchFamily="49" charset="0"/>
              </a:rPr>
              <a:t>01 02 03 04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74D34F2-50A3-4E35-B5F2-45E5CEA743EC}"/>
              </a:ext>
            </a:extLst>
          </p:cNvPr>
          <p:cNvSpPr/>
          <p:nvPr/>
        </p:nvSpPr>
        <p:spPr>
          <a:xfrm>
            <a:off x="188820" y="2057400"/>
            <a:ext cx="9220200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program.bin</a:t>
            </a:r>
            <a:endParaRPr lang="pt-BR" sz="1400" dirty="0">
              <a:solidFill>
                <a:srgbClr val="808080"/>
              </a:solidFill>
              <a:latin typeface="Courier New" panose="020703090202050204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Courier New" panose="02070309020205020404" pitchFamily="49" charset="0"/>
              </a:rPr>
              <a:t>Offset(h) 00 01 02 03 04 05 06 07 08 09 0A 0B 0C 0D 0E 0F</a:t>
            </a:r>
          </a:p>
          <a:p>
            <a:r>
              <a:rPr lang="en-GB" dirty="0">
                <a:solidFill>
                  <a:srgbClr val="808080"/>
                </a:solidFill>
                <a:latin typeface="Courier New" panose="02070309020205020404" pitchFamily="49" charset="0"/>
              </a:rPr>
              <a:t>00000000  </a:t>
            </a:r>
            <a:r>
              <a:rPr lang="en-GB" dirty="0">
                <a:solidFill>
                  <a:srgbClr val="FFFFFF"/>
                </a:solidFill>
                <a:latin typeface="Courier New" panose="02070309020205020404" pitchFamily="49" charset="0"/>
              </a:rPr>
              <a:t>00 00 00 01 00 02 00 03 01 01 01</a:t>
            </a:r>
          </a:p>
        </p:txBody>
      </p:sp>
    </p:spTree>
    <p:extLst>
      <p:ext uri="{BB962C8B-B14F-4D97-AF65-F5344CB8AC3E}">
        <p14:creationId xmlns:p14="http://schemas.microsoft.com/office/powerpoint/2010/main" val="193284466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 VM (In WASM!)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A3571D7-4AF5-441C-9DA6-5B86171AAA08}"/>
              </a:ext>
            </a:extLst>
          </p:cNvPr>
          <p:cNvSpPr/>
          <p:nvPr/>
        </p:nvSpPr>
        <p:spPr>
          <a:xfrm>
            <a:off x="342499" y="914400"/>
            <a:ext cx="6725559" cy="1477328"/>
          </a:xfrm>
          <a:prstGeom prst="rect">
            <a:avLst/>
          </a:prstGeom>
          <a:solidFill>
            <a:schemeClr val="tx2"/>
          </a:solidFill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Windows PowerShell</a:t>
            </a:r>
          </a:p>
          <a:p>
            <a:r>
              <a:rPr lang="en-US" dirty="0">
                <a:solidFill>
                  <a:schemeClr val="bg1"/>
                </a:solidFill>
              </a:rPr>
              <a:t>Copyright (C) Microsoft Corporation. All rights reserved.</a:t>
            </a:r>
          </a:p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 err="1">
                <a:solidFill>
                  <a:schemeClr val="bg1"/>
                </a:solidFill>
              </a:rPr>
              <a:t>emcc</a:t>
            </a:r>
            <a:r>
              <a:rPr lang="en-GB" dirty="0">
                <a:solidFill>
                  <a:schemeClr val="bg1"/>
                </a:solidFill>
              </a:rPr>
              <a:t> -o Stack_VM.js main.cpp -s "EXPORTED_FUNCTIONS=['_test’]” </a:t>
            </a:r>
          </a:p>
          <a:p>
            <a:r>
              <a:rPr lang="en-GB" dirty="0">
                <a:solidFill>
                  <a:schemeClr val="bg1"/>
                </a:solidFill>
              </a:rPr>
              <a:t>--preload-file .\</a:t>
            </a:r>
            <a:r>
              <a:rPr lang="en-GB" dirty="0" err="1">
                <a:solidFill>
                  <a:schemeClr val="bg1"/>
                </a:solidFill>
              </a:rPr>
              <a:t>memory.bin</a:t>
            </a:r>
            <a:r>
              <a:rPr lang="en-GB" dirty="0">
                <a:solidFill>
                  <a:schemeClr val="bg1"/>
                </a:solidFill>
              </a:rPr>
              <a:t> --preload-file .\</a:t>
            </a:r>
            <a:r>
              <a:rPr lang="en-GB" dirty="0" err="1">
                <a:solidFill>
                  <a:schemeClr val="bg1"/>
                </a:solidFill>
              </a:rPr>
              <a:t>program.bin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CDD2E2E-04D3-4128-ACBE-688A4EEDA528}"/>
              </a:ext>
            </a:extLst>
          </p:cNvPr>
          <p:cNvSpPr/>
          <p:nvPr/>
        </p:nvSpPr>
        <p:spPr>
          <a:xfrm>
            <a:off x="609600" y="3219408"/>
            <a:ext cx="7543800" cy="31393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// Filename: index.html</a:t>
            </a:r>
            <a:endParaRPr lang="en-GB" dirty="0">
              <a:solidFill>
                <a:srgbClr val="808080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&lt;!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DOCTYPE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html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src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=</a:t>
            </a:r>
            <a:r>
              <a:rPr lang="en-GB" dirty="0">
                <a:solidFill>
                  <a:srgbClr val="CE9178"/>
                </a:solidFill>
                <a:latin typeface="Consolas" panose="020B0609020204030204" pitchFamily="49" charset="0"/>
              </a:rPr>
              <a:t>"Stack_VM.js"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&gt;&lt;/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Module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DCDCAA"/>
                </a:solidFill>
                <a:latin typeface="Consolas" panose="020B0609020204030204" pitchFamily="49" charset="0"/>
              </a:rPr>
              <a:t>onRuntimeInitialized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() 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=&gt;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{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Module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DCDCAA"/>
                </a:solidFill>
                <a:latin typeface="Consolas" panose="020B0609020204030204" pitchFamily="49" charset="0"/>
              </a:rPr>
              <a:t>_test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body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+= </a:t>
            </a:r>
            <a:r>
              <a:rPr lang="en-GB" dirty="0">
                <a:solidFill>
                  <a:srgbClr val="CE9178"/>
                </a:solidFill>
                <a:latin typeface="Consolas" panose="020B0609020204030204" pitchFamily="49" charset="0"/>
              </a:rPr>
              <a:t>`&lt;div&gt;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dirty="0">
                <a:solidFill>
                  <a:srgbClr val="CE9178"/>
                </a:solidFill>
                <a:latin typeface="Consolas" panose="020B0609020204030204" pitchFamily="49" charset="0"/>
              </a:rPr>
              <a:t>&lt;/div&gt;`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};</a:t>
            </a:r>
          </a:p>
          <a:p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48048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Stack Machine VM (In WASM!)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4D96DB8-491A-4411-998E-7C1F21AA0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893" y="1894326"/>
            <a:ext cx="4291013" cy="351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59199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 err="1">
                <a:solidFill>
                  <a:srgbClr val="0098D4"/>
                </a:solidFill>
                <a:latin typeface="Calibri" pitchFamily="34" charset="0"/>
              </a:rPr>
              <a:t>Emscripten</a:t>
            </a: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FE70F18-E450-4F65-A272-22CA8011AC69}"/>
              </a:ext>
            </a:extLst>
          </p:cNvPr>
          <p:cNvSpPr txBox="1"/>
          <p:nvPr/>
        </p:nvSpPr>
        <p:spPr>
          <a:xfrm>
            <a:off x="609600" y="928670"/>
            <a:ext cx="79248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LLVM Toolchain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Provides STL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OpenGL (wraps WebGL)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Thread Management (wraps  </a:t>
            </a:r>
            <a:r>
              <a:rPr lang="en-GB" dirty="0" err="1">
                <a:solidFill>
                  <a:schemeClr val="bg1"/>
                </a:solidFill>
              </a:rPr>
              <a:t>webworkers</a:t>
            </a:r>
            <a:r>
              <a:rPr lang="en-GB" dirty="0">
                <a:solidFill>
                  <a:schemeClr val="bg1"/>
                </a:solidFill>
              </a:rPr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9B48B8B-7883-459C-A04C-C92590FF50B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39000" y="6215081"/>
            <a:ext cx="1752114" cy="47811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DEAE9C5-FAF1-4659-9B37-43CDB1EAC6C5}"/>
              </a:ext>
            </a:extLst>
          </p:cNvPr>
          <p:cNvSpPr/>
          <p:nvPr/>
        </p:nvSpPr>
        <p:spPr>
          <a:xfrm>
            <a:off x="4724400" y="6234130"/>
            <a:ext cx="241970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https://emscripten.org/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009289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Straight Arrow Connector 51">
            <a:extLst>
              <a:ext uri="{FF2B5EF4-FFF2-40B4-BE49-F238E27FC236}">
                <a16:creationId xmlns:a16="http://schemas.microsoft.com/office/drawing/2014/main" id="{8530BCCA-2D24-4FAF-892C-6FE4E018CD62}"/>
              </a:ext>
            </a:extLst>
          </p:cNvPr>
          <p:cNvCxnSpPr>
            <a:cxnSpLocks/>
            <a:stCxn id="12" idx="3"/>
          </p:cNvCxnSpPr>
          <p:nvPr/>
        </p:nvCxnSpPr>
        <p:spPr>
          <a:xfrm>
            <a:off x="1600200" y="2329568"/>
            <a:ext cx="733425" cy="31408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6A1B6983-3D76-4718-93F0-3C92B4ACCEB3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1600200" y="3036327"/>
            <a:ext cx="553332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E0DACB94-071B-4505-B18B-FEB0E04FF591}"/>
              </a:ext>
            </a:extLst>
          </p:cNvPr>
          <p:cNvCxnSpPr>
            <a:cxnSpLocks/>
            <a:stCxn id="14" idx="3"/>
          </p:cNvCxnSpPr>
          <p:nvPr/>
        </p:nvCxnSpPr>
        <p:spPr>
          <a:xfrm flipV="1">
            <a:off x="1600200" y="3461143"/>
            <a:ext cx="527050" cy="281943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D30703C2-2614-4119-A9E1-C8E17D11E699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1600200" y="3810608"/>
            <a:ext cx="618597" cy="639237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A536FFD4-7920-49BB-98FA-8AA90C79A762}"/>
              </a:ext>
            </a:extLst>
          </p:cNvPr>
          <p:cNvCxnSpPr>
            <a:cxnSpLocks/>
            <a:stCxn id="16" idx="3"/>
          </p:cNvCxnSpPr>
          <p:nvPr/>
        </p:nvCxnSpPr>
        <p:spPr>
          <a:xfrm flipV="1">
            <a:off x="1600200" y="3987396"/>
            <a:ext cx="884767" cy="116920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6273F08-346E-4E1F-9408-D5576EAC7912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1600200" y="4164919"/>
            <a:ext cx="1060449" cy="169844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LLVM (Low Level Virtual Machine)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9E539B1-C3F2-457E-A960-8E2918D7473E}"/>
              </a:ext>
            </a:extLst>
          </p:cNvPr>
          <p:cNvSpPr txBox="1"/>
          <p:nvPr/>
        </p:nvSpPr>
        <p:spPr>
          <a:xfrm>
            <a:off x="609600" y="928670"/>
            <a:ext cx="3733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Open Source Compiler Back-end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</a:rPr>
              <a:t>Modular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5DD9F531-A608-4152-98E6-8E50E646E969}"/>
              </a:ext>
            </a:extLst>
          </p:cNvPr>
          <p:cNvSpPr/>
          <p:nvPr/>
        </p:nvSpPr>
        <p:spPr>
          <a:xfrm>
            <a:off x="228600" y="2100968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</a:t>
            </a: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372677E-FD68-4C3E-9699-54C6193852E7}"/>
              </a:ext>
            </a:extLst>
          </p:cNvPr>
          <p:cNvSpPr/>
          <p:nvPr/>
        </p:nvSpPr>
        <p:spPr>
          <a:xfrm>
            <a:off x="228600" y="2807727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C++</a:t>
            </a:r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877FDC7A-2F07-4E79-B183-984F7C852EAD}"/>
              </a:ext>
            </a:extLst>
          </p:cNvPr>
          <p:cNvSpPr/>
          <p:nvPr/>
        </p:nvSpPr>
        <p:spPr>
          <a:xfrm>
            <a:off x="228600" y="3514486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Objective-C</a:t>
            </a: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2C8F323B-C0A3-4B25-A796-021561762277}"/>
              </a:ext>
            </a:extLst>
          </p:cNvPr>
          <p:cNvSpPr/>
          <p:nvPr/>
        </p:nvSpPr>
        <p:spPr>
          <a:xfrm>
            <a:off x="228600" y="4221245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Python</a:t>
            </a: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C567768C-8400-4831-89D3-F7CB7A1B959D}"/>
              </a:ext>
            </a:extLst>
          </p:cNvPr>
          <p:cNvSpPr/>
          <p:nvPr/>
        </p:nvSpPr>
        <p:spPr>
          <a:xfrm>
            <a:off x="228600" y="4928004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Haskell</a:t>
            </a: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70E4E176-2EF4-47CC-8178-A209A16DA71F}"/>
              </a:ext>
            </a:extLst>
          </p:cNvPr>
          <p:cNvSpPr/>
          <p:nvPr/>
        </p:nvSpPr>
        <p:spPr>
          <a:xfrm>
            <a:off x="228600" y="5634761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Rust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07A0CA24-4878-4CB1-B071-26D52257C1A3}"/>
              </a:ext>
            </a:extLst>
          </p:cNvPr>
          <p:cNvSpPr/>
          <p:nvPr/>
        </p:nvSpPr>
        <p:spPr>
          <a:xfrm>
            <a:off x="7391400" y="2422668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Intel</a:t>
            </a: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57FA831C-EDC0-45F4-82EF-0FCA1154102B}"/>
              </a:ext>
            </a:extLst>
          </p:cNvPr>
          <p:cNvSpPr/>
          <p:nvPr/>
        </p:nvSpPr>
        <p:spPr>
          <a:xfrm>
            <a:off x="7416800" y="3167687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ARM</a:t>
            </a: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8F73EE9F-F381-446C-B383-F8F047BDD10A}"/>
              </a:ext>
            </a:extLst>
          </p:cNvPr>
          <p:cNvSpPr/>
          <p:nvPr/>
        </p:nvSpPr>
        <p:spPr>
          <a:xfrm>
            <a:off x="7442200" y="3912706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PowerPC</a:t>
            </a: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F80D38C0-7D99-4CFB-A421-DB7D06C4FCB4}"/>
              </a:ext>
            </a:extLst>
          </p:cNvPr>
          <p:cNvSpPr/>
          <p:nvPr/>
        </p:nvSpPr>
        <p:spPr>
          <a:xfrm>
            <a:off x="7467600" y="4657725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WASM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530A0E71-7BD5-435B-93F0-089F884134AB}"/>
              </a:ext>
            </a:extLst>
          </p:cNvPr>
          <p:cNvSpPr/>
          <p:nvPr/>
        </p:nvSpPr>
        <p:spPr>
          <a:xfrm>
            <a:off x="3200400" y="2188121"/>
            <a:ext cx="2744611" cy="32982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 anchorCtr="0"/>
          <a:lstStyle/>
          <a:p>
            <a:pPr algn="ctr"/>
            <a:r>
              <a:rPr lang="en-GB" dirty="0"/>
              <a:t>LLVM</a:t>
            </a:r>
          </a:p>
        </p:txBody>
      </p:sp>
      <p:cxnSp>
        <p:nvCxnSpPr>
          <p:cNvPr id="49" name="Straight Arrow Connector 48">
            <a:extLst>
              <a:ext uri="{FF2B5EF4-FFF2-40B4-BE49-F238E27FC236}">
                <a16:creationId xmlns:a16="http://schemas.microsoft.com/office/drawing/2014/main" id="{22577EDD-B0E5-42BB-958F-9394F8D7BDEC}"/>
              </a:ext>
            </a:extLst>
          </p:cNvPr>
          <p:cNvCxnSpPr>
            <a:cxnSpLocks/>
          </p:cNvCxnSpPr>
          <p:nvPr/>
        </p:nvCxnSpPr>
        <p:spPr>
          <a:xfrm>
            <a:off x="4953000" y="3048000"/>
            <a:ext cx="6794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26E8D5BD-B4D2-4162-8FDB-E82A8349B3B6}"/>
              </a:ext>
            </a:extLst>
          </p:cNvPr>
          <p:cNvSpPr/>
          <p:nvPr/>
        </p:nvSpPr>
        <p:spPr>
          <a:xfrm>
            <a:off x="3956050" y="2842243"/>
            <a:ext cx="1231900" cy="739157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IR</a:t>
            </a: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44F96216-4BDF-42F3-9673-F38C81AC3C61}"/>
              </a:ext>
            </a:extLst>
          </p:cNvPr>
          <p:cNvSpPr/>
          <p:nvPr/>
        </p:nvSpPr>
        <p:spPr>
          <a:xfrm>
            <a:off x="4038600" y="3886200"/>
            <a:ext cx="1149350" cy="513708"/>
          </a:xfrm>
          <a:prstGeom prst="round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Optimizer</a:t>
            </a: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E138857A-31DB-4D4C-BED0-E3123149C537}"/>
              </a:ext>
            </a:extLst>
          </p:cNvPr>
          <p:cNvSpPr/>
          <p:nvPr/>
        </p:nvSpPr>
        <p:spPr>
          <a:xfrm>
            <a:off x="4038600" y="4724400"/>
            <a:ext cx="1149350" cy="513708"/>
          </a:xfrm>
          <a:prstGeom prst="round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Analysis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E3D673A9-15A8-4C7C-A104-A1411C0B7FBF}"/>
              </a:ext>
            </a:extLst>
          </p:cNvPr>
          <p:cNvCxnSpPr>
            <a:cxnSpLocks/>
          </p:cNvCxnSpPr>
          <p:nvPr/>
        </p:nvCxnSpPr>
        <p:spPr>
          <a:xfrm>
            <a:off x="3276600" y="3052830"/>
            <a:ext cx="679448" cy="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F005CB81-9F97-461D-9079-7AF1212FDA09}"/>
              </a:ext>
            </a:extLst>
          </p:cNvPr>
          <p:cNvCxnSpPr>
            <a:stCxn id="33" idx="0"/>
            <a:endCxn id="32" idx="2"/>
          </p:cNvCxnSpPr>
          <p:nvPr/>
        </p:nvCxnSpPr>
        <p:spPr>
          <a:xfrm flipV="1">
            <a:off x="4613275" y="4399908"/>
            <a:ext cx="0" cy="3244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1DC893C-D67C-488E-8945-6D634E203221}"/>
              </a:ext>
            </a:extLst>
          </p:cNvPr>
          <p:cNvSpPr/>
          <p:nvPr/>
        </p:nvSpPr>
        <p:spPr>
          <a:xfrm>
            <a:off x="2484967" y="2660156"/>
            <a:ext cx="952500" cy="84987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Font Ends</a:t>
            </a: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1C2C010D-B4B5-4107-B6B7-579619E95C7F}"/>
              </a:ext>
            </a:extLst>
          </p:cNvPr>
          <p:cNvCxnSpPr>
            <a:stCxn id="31" idx="3"/>
            <a:endCxn id="32" idx="3"/>
          </p:cNvCxnSpPr>
          <p:nvPr/>
        </p:nvCxnSpPr>
        <p:spPr>
          <a:xfrm>
            <a:off x="5187950" y="3211822"/>
            <a:ext cx="12700" cy="931232"/>
          </a:xfrm>
          <a:prstGeom prst="bentConnector3">
            <a:avLst>
              <a:gd name="adj1" fmla="val 1800000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1" name="Connector: Elbow 40">
            <a:extLst>
              <a:ext uri="{FF2B5EF4-FFF2-40B4-BE49-F238E27FC236}">
                <a16:creationId xmlns:a16="http://schemas.microsoft.com/office/drawing/2014/main" id="{82D514A6-5687-4EA9-8304-1A37828C5384}"/>
              </a:ext>
            </a:extLst>
          </p:cNvPr>
          <p:cNvCxnSpPr>
            <a:cxnSpLocks/>
            <a:stCxn id="32" idx="1"/>
            <a:endCxn id="31" idx="1"/>
          </p:cNvCxnSpPr>
          <p:nvPr/>
        </p:nvCxnSpPr>
        <p:spPr>
          <a:xfrm rot="10800000">
            <a:off x="3956050" y="3211822"/>
            <a:ext cx="82550" cy="931232"/>
          </a:xfrm>
          <a:prstGeom prst="bentConnector3">
            <a:avLst>
              <a:gd name="adj1" fmla="val 376923"/>
            </a:avLst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4015E3FC-FE53-4076-A89E-F6E7B242571A}"/>
              </a:ext>
            </a:extLst>
          </p:cNvPr>
          <p:cNvSpPr/>
          <p:nvPr/>
        </p:nvSpPr>
        <p:spPr>
          <a:xfrm>
            <a:off x="5638800" y="2649925"/>
            <a:ext cx="952500" cy="849873"/>
          </a:xfrm>
          <a:prstGeom prst="round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Code Gen</a:t>
            </a:r>
          </a:p>
        </p:txBody>
      </p: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9F556F3D-5BF9-4B1A-8367-6C0CA54FFBFC}"/>
              </a:ext>
            </a:extLst>
          </p:cNvPr>
          <p:cNvSpPr/>
          <p:nvPr/>
        </p:nvSpPr>
        <p:spPr>
          <a:xfrm>
            <a:off x="7467600" y="5410200"/>
            <a:ext cx="1371600" cy="4572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CUDA</a:t>
            </a:r>
          </a:p>
        </p:txBody>
      </p: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BB0068B2-09BA-4099-A913-91BAF2C0F076}"/>
              </a:ext>
            </a:extLst>
          </p:cNvPr>
          <p:cNvCxnSpPr>
            <a:cxnSpLocks/>
            <a:stCxn id="48" idx="3"/>
          </p:cNvCxnSpPr>
          <p:nvPr/>
        </p:nvCxnSpPr>
        <p:spPr>
          <a:xfrm flipV="1">
            <a:off x="6591300" y="2673187"/>
            <a:ext cx="649111" cy="401675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>
            <a:extLst>
              <a:ext uri="{FF2B5EF4-FFF2-40B4-BE49-F238E27FC236}">
                <a16:creationId xmlns:a16="http://schemas.microsoft.com/office/drawing/2014/main" id="{989E0388-4D07-4A7E-9B33-BDC99E4A3775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6591300" y="3074862"/>
            <a:ext cx="649111" cy="2024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87" name="Straight Arrow Connector 86">
            <a:extLst>
              <a:ext uri="{FF2B5EF4-FFF2-40B4-BE49-F238E27FC236}">
                <a16:creationId xmlns:a16="http://schemas.microsoft.com/office/drawing/2014/main" id="{8D5084BB-297D-4B63-AA36-7CED1B276904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6591300" y="3074862"/>
            <a:ext cx="649111" cy="76086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1" name="Straight Arrow Connector 90">
            <a:extLst>
              <a:ext uri="{FF2B5EF4-FFF2-40B4-BE49-F238E27FC236}">
                <a16:creationId xmlns:a16="http://schemas.microsoft.com/office/drawing/2014/main" id="{06EA5B3A-B6C4-4B0B-BFD4-DED90AF600D9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6591300" y="3074862"/>
            <a:ext cx="766586" cy="148729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D870B326-CB63-4C35-B52F-C8BC875A5DAE}"/>
              </a:ext>
            </a:extLst>
          </p:cNvPr>
          <p:cNvCxnSpPr>
            <a:cxnSpLocks/>
            <a:stCxn id="48" idx="3"/>
          </p:cNvCxnSpPr>
          <p:nvPr/>
        </p:nvCxnSpPr>
        <p:spPr>
          <a:xfrm>
            <a:off x="6591300" y="3074862"/>
            <a:ext cx="649111" cy="2163246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185869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Limitations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E2C85A6-B1FB-404A-8CED-38C7B1A757E0}"/>
              </a:ext>
            </a:extLst>
          </p:cNvPr>
          <p:cNvSpPr txBox="1"/>
          <p:nvPr/>
        </p:nvSpPr>
        <p:spPr>
          <a:xfrm>
            <a:off x="609600" y="928670"/>
            <a:ext cx="79248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Debugging</a:t>
            </a:r>
            <a:r>
              <a:rPr lang="en-GB" dirty="0">
                <a:solidFill>
                  <a:schemeClr val="bg1"/>
                </a:solidFill>
              </a:rPr>
              <a:t> is tricky (although we can compile natively)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API Limitations</a:t>
            </a:r>
            <a:r>
              <a:rPr lang="en-GB" dirty="0">
                <a:solidFill>
                  <a:schemeClr val="bg1"/>
                </a:solidFill>
              </a:rPr>
              <a:t> (Networking, File Systems)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Zero-copy</a:t>
            </a:r>
            <a:r>
              <a:rPr lang="en-GB" dirty="0">
                <a:solidFill>
                  <a:schemeClr val="bg1"/>
                </a:solidFill>
              </a:rPr>
              <a:t> to JS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Exception catching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Memory limit</a:t>
            </a: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140596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FC822F1-7185-4122-B52F-432ECE63D1E2}"/>
              </a:ext>
            </a:extLst>
          </p:cNvPr>
          <p:cNvSpPr/>
          <p:nvPr/>
        </p:nvSpPr>
        <p:spPr>
          <a:xfrm>
            <a:off x="438665" y="2548873"/>
            <a:ext cx="4572000" cy="397031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400" dirty="0">
                <a:solidFill>
                  <a:srgbClr val="6A9955"/>
                </a:solidFill>
                <a:latin typeface="Consolas" panose="020B0609020204030204" pitchFamily="49" charset="0"/>
              </a:rPr>
              <a:t>;; Filename: </a:t>
            </a:r>
            <a:r>
              <a:rPr lang="en-US" sz="1400" dirty="0" err="1">
                <a:solidFill>
                  <a:srgbClr val="6A9955"/>
                </a:solidFill>
                <a:latin typeface="Consolas" panose="020B0609020204030204" pitchFamily="49" charset="0"/>
              </a:rPr>
              <a:t>add.wat</a:t>
            </a:r>
            <a:endParaRPr lang="en-US" sz="1400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module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table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 err="1">
                <a:solidFill>
                  <a:srgbClr val="F44747"/>
                </a:solidFill>
                <a:latin typeface="Consolas" panose="020B0609020204030204" pitchFamily="49" charset="0"/>
              </a:rPr>
              <a:t>anyfunc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memory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B5CEA8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"memory"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memory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export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CE9178"/>
                </a:solidFill>
                <a:latin typeface="Consolas" panose="020B0609020204030204" pitchFamily="49" charset="0"/>
              </a:rPr>
              <a:t>"add"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func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$add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 err="1">
                <a:solidFill>
                  <a:srgbClr val="569CD6"/>
                </a:solidFill>
                <a:latin typeface="Consolas" panose="020B0609020204030204" pitchFamily="49" charset="0"/>
              </a:rPr>
              <a:t>func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$add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(; 0 ;)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param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param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 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result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(</a:t>
            </a:r>
            <a:r>
              <a:rPr lang="en-US" dirty="0">
                <a:solidFill>
                  <a:srgbClr val="4EC9B0"/>
                </a:solidFill>
                <a:latin typeface="Consolas" panose="020B0609020204030204" pitchFamily="49" charset="0"/>
              </a:rPr>
              <a:t>i32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.add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(</a:t>
            </a:r>
            <a:r>
              <a:rPr lang="en-US" dirty="0" err="1">
                <a:solidFill>
                  <a:srgbClr val="F44747"/>
                </a:solidFill>
                <a:latin typeface="Consolas" panose="020B0609020204030204" pitchFamily="49" charset="0"/>
              </a:rPr>
              <a:t>get_local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$1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 (</a:t>
            </a:r>
            <a:r>
              <a:rPr lang="en-US" dirty="0" err="1">
                <a:solidFill>
                  <a:srgbClr val="F44747"/>
                </a:solidFill>
                <a:latin typeface="Consolas" panose="020B0609020204030204" pitchFamily="49" charset="0"/>
              </a:rPr>
              <a:t>get_local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$0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2A4B164-3DCD-4E8F-B470-D6A7517245F4}"/>
              </a:ext>
            </a:extLst>
          </p:cNvPr>
          <p:cNvSpPr/>
          <p:nvPr/>
        </p:nvSpPr>
        <p:spPr>
          <a:xfrm>
            <a:off x="457200" y="964398"/>
            <a:ext cx="4572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6A9955"/>
                </a:solidFill>
                <a:latin typeface="Consolas" panose="020B0609020204030204" pitchFamily="49" charset="0"/>
              </a:rPr>
              <a:t>// Filename: </a:t>
            </a:r>
            <a:r>
              <a:rPr lang="en-US" dirty="0" err="1">
                <a:solidFill>
                  <a:srgbClr val="6A9955"/>
                </a:solidFill>
                <a:latin typeface="Consolas" panose="020B0609020204030204" pitchFamily="49" charset="0"/>
              </a:rPr>
              <a:t>add.c</a:t>
            </a:r>
            <a:endParaRPr lang="en-US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US" dirty="0">
                <a:solidFill>
                  <a:srgbClr val="569CD6"/>
                </a:solidFill>
                <a:latin typeface="Consolas" panose="020B0609020204030204" pitchFamily="49" charset="0"/>
              </a:rPr>
              <a:t>int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US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US" dirty="0">
                <a:solidFill>
                  <a:srgbClr val="C586C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 a + b;</a:t>
            </a:r>
          </a:p>
          <a:p>
            <a:r>
              <a:rPr lang="en-US" dirty="0">
                <a:solidFill>
                  <a:srgbClr val="D4D4D4"/>
                </a:solidFill>
                <a:latin typeface="Consolas" panose="020B0609020204030204" pitchFamily="49" charset="0"/>
              </a:rPr>
              <a:t>}</a:t>
            </a:r>
            <a:endParaRPr lang="en-US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0390408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Real world examples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3AA64BF-AFBE-4DB8-9326-7742FF5AE898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6553200" cy="5157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Earth </a:t>
            </a:r>
            <a:endParaRPr lang="en-GB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Perspective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D3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PSPDFKit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07644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Do we still need JavaScript?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751BAC8-2BD3-4F83-BF12-F314B43EB4B8}"/>
              </a:ext>
            </a:extLst>
          </p:cNvPr>
          <p:cNvSpPr txBox="1"/>
          <p:nvPr/>
        </p:nvSpPr>
        <p:spPr>
          <a:xfrm>
            <a:off x="2616144" y="2105561"/>
            <a:ext cx="3911712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6600" dirty="0">
                <a:solidFill>
                  <a:schemeClr val="bg1"/>
                </a:solidFill>
              </a:rPr>
              <a:t>YES!</a:t>
            </a:r>
          </a:p>
        </p:txBody>
      </p:sp>
    </p:spTree>
    <p:extLst>
      <p:ext uri="{BB962C8B-B14F-4D97-AF65-F5344CB8AC3E}">
        <p14:creationId xmlns:p14="http://schemas.microsoft.com/office/powerpoint/2010/main" val="2187455491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C900B82A-5E19-49EE-8045-59CDFBFE5B5F}"/>
              </a:ext>
            </a:extLst>
          </p:cNvPr>
          <p:cNvSpPr txBox="1">
            <a:spLocks/>
          </p:cNvSpPr>
          <p:nvPr/>
        </p:nvSpPr>
        <p:spPr>
          <a:xfrm>
            <a:off x="0" y="3192860"/>
            <a:ext cx="9144000" cy="47228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2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endParaRPr lang="en-GB" sz="4000" kern="0" dirty="0">
              <a:solidFill>
                <a:srgbClr val="0098D4"/>
              </a:solidFill>
              <a:latin typeface="Calibri" pitchFamily="34" charset="0"/>
            </a:endParaRPr>
          </a:p>
          <a:p>
            <a:pPr algn="ctr"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THANK YOU!</a:t>
            </a:r>
          </a:p>
          <a:p>
            <a:pPr algn="ctr"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3728967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C75C28-83BC-49E8-A747-944C0637CC34}"/>
              </a:ext>
            </a:extLst>
          </p:cNvPr>
          <p:cNvSpPr/>
          <p:nvPr/>
        </p:nvSpPr>
        <p:spPr>
          <a:xfrm>
            <a:off x="609600" y="1709816"/>
            <a:ext cx="10287000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dirty="0">
                <a:solidFill>
                  <a:schemeClr val="accent3">
                    <a:lumMod val="50000"/>
                  </a:schemeClr>
                </a:solidFill>
                <a:latin typeface="Consolas" panose="020B0609020204030204" pitchFamily="49" charset="0"/>
              </a:rPr>
              <a:t>// Filename: index.html</a:t>
            </a:r>
          </a:p>
          <a:p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&lt;!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DOCTYPE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html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&lt;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async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function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 err="1">
                <a:solidFill>
                  <a:srgbClr val="DCDCAA"/>
                </a:solidFill>
                <a:latin typeface="Consolas" panose="020B0609020204030204" pitchFamily="49" charset="0"/>
              </a:rPr>
              <a:t>init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() {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{ 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instance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} = </a:t>
            </a:r>
            <a:r>
              <a:rPr lang="en-GB" dirty="0">
                <a:solidFill>
                  <a:srgbClr val="C586C0"/>
                </a:solidFill>
                <a:latin typeface="Consolas" panose="020B0609020204030204" pitchFamily="49" charset="0"/>
              </a:rPr>
              <a:t>await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WebAssembly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DCDCAA"/>
                </a:solidFill>
                <a:latin typeface="Consolas" panose="020B0609020204030204" pitchFamily="49" charset="0"/>
              </a:rPr>
              <a:t>instantiateStreaming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  </a:t>
            </a:r>
            <a:r>
              <a:rPr lang="en-GB" dirty="0">
                <a:solidFill>
                  <a:srgbClr val="DCDCAA"/>
                </a:solidFill>
                <a:latin typeface="Consolas" panose="020B0609020204030204" pitchFamily="49" charset="0"/>
              </a:rPr>
              <a:t>fetch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CE9178"/>
                </a:solidFill>
                <a:latin typeface="Consolas" panose="020B0609020204030204" pitchFamily="49" charset="0"/>
              </a:rPr>
              <a:t>"./</a:t>
            </a:r>
            <a:r>
              <a:rPr lang="en-GB" dirty="0" err="1">
                <a:solidFill>
                  <a:srgbClr val="CE9178"/>
                </a:solidFill>
                <a:latin typeface="Consolas" panose="020B0609020204030204" pitchFamily="49" charset="0"/>
              </a:rPr>
              <a:t>add.wasm</a:t>
            </a:r>
            <a:r>
              <a:rPr lang="en-GB" dirty="0">
                <a:solidFill>
                  <a:srgbClr val="CE9178"/>
                </a:solidFill>
                <a:latin typeface="Consolas" panose="020B0609020204030204" pitchFamily="49" charset="0"/>
              </a:rPr>
              <a:t>"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);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(</a:t>
            </a:r>
            <a:r>
              <a:rPr lang="en-GB" dirty="0" err="1">
                <a:solidFill>
                  <a:srgbClr val="4EC9B0"/>
                </a:solidFill>
                <a:latin typeface="Consolas" panose="020B0609020204030204" pitchFamily="49" charset="0"/>
              </a:rPr>
              <a:t>Math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DCDCAA"/>
                </a:solidFill>
                <a:latin typeface="Consolas" panose="020B0609020204030204" pitchFamily="49" charset="0"/>
              </a:rPr>
              <a:t>random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() *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0xff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) |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(</a:t>
            </a:r>
            <a:r>
              <a:rPr lang="en-GB" dirty="0" err="1">
                <a:solidFill>
                  <a:srgbClr val="4EC9B0"/>
                </a:solidFill>
                <a:latin typeface="Consolas" panose="020B0609020204030204" pitchFamily="49" charset="0"/>
              </a:rPr>
              <a:t>Math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DCDCAA"/>
                </a:solidFill>
                <a:latin typeface="Consolas" panose="020B0609020204030204" pitchFamily="49" charset="0"/>
              </a:rPr>
              <a:t>random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() *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0xff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) | </a:t>
            </a:r>
            <a:r>
              <a:rPr lang="en-GB" dirty="0">
                <a:solidFill>
                  <a:srgbClr val="B5CEA8"/>
                </a:solidFill>
                <a:latin typeface="Consolas" panose="020B0609020204030204" pitchFamily="49" charset="0"/>
              </a:rPr>
              <a:t>0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 err="1">
                <a:solidFill>
                  <a:srgbClr val="569CD6"/>
                </a:solidFill>
                <a:latin typeface="Consolas" panose="020B0609020204030204" pitchFamily="49" charset="0"/>
              </a:rPr>
              <a:t>const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= 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instance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exports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DCDCAA"/>
                </a:solidFill>
                <a:latin typeface="Consolas" panose="020B0609020204030204" pitchFamily="49" charset="0"/>
              </a:rPr>
              <a:t>add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, 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  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document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body</a:t>
            </a:r>
            <a:r>
              <a:rPr lang="en-GB" dirty="0" err="1">
                <a:solidFill>
                  <a:srgbClr val="D4D4D4"/>
                </a:solidFill>
                <a:latin typeface="Consolas" panose="020B0609020204030204" pitchFamily="49" charset="0"/>
              </a:rPr>
              <a:t>.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innerHTML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+= </a:t>
            </a:r>
            <a:r>
              <a:rPr lang="en-GB" dirty="0">
                <a:solidFill>
                  <a:srgbClr val="CE9178"/>
                </a:solidFill>
                <a:latin typeface="Consolas" panose="020B0609020204030204" pitchFamily="49" charset="0"/>
              </a:rPr>
              <a:t>`&lt;div&gt;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a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dirty="0">
                <a:solidFill>
                  <a:srgbClr val="CE9178"/>
                </a:solidFill>
                <a:latin typeface="Consolas" panose="020B0609020204030204" pitchFamily="49" charset="0"/>
              </a:rPr>
              <a:t>+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b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dirty="0">
                <a:solidFill>
                  <a:srgbClr val="CE9178"/>
                </a:solidFill>
                <a:latin typeface="Consolas" panose="020B0609020204030204" pitchFamily="49" charset="0"/>
              </a:rPr>
              <a:t>=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${</a:t>
            </a:r>
            <a:r>
              <a:rPr lang="en-GB" dirty="0">
                <a:solidFill>
                  <a:srgbClr val="9CDCFE"/>
                </a:solidFill>
                <a:latin typeface="Consolas" panose="020B0609020204030204" pitchFamily="49" charset="0"/>
              </a:rPr>
              <a:t>r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}</a:t>
            </a:r>
            <a:r>
              <a:rPr lang="en-GB" dirty="0">
                <a:solidFill>
                  <a:srgbClr val="CE9178"/>
                </a:solidFill>
                <a:latin typeface="Consolas" panose="020B0609020204030204" pitchFamily="49" charset="0"/>
              </a:rPr>
              <a:t>&lt;div&gt;`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;   }</a:t>
            </a:r>
          </a:p>
          <a:p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  </a:t>
            </a:r>
            <a:r>
              <a:rPr lang="en-GB" dirty="0" err="1">
                <a:solidFill>
                  <a:srgbClr val="DCDCAA"/>
                </a:solidFill>
                <a:latin typeface="Consolas" panose="020B0609020204030204" pitchFamily="49" charset="0"/>
              </a:rPr>
              <a:t>setInterval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(</a:t>
            </a:r>
            <a:r>
              <a:rPr lang="en-GB" dirty="0" err="1">
                <a:solidFill>
                  <a:srgbClr val="9CDCFE"/>
                </a:solidFill>
                <a:latin typeface="Consolas" panose="020B0609020204030204" pitchFamily="49" charset="0"/>
              </a:rPr>
              <a:t>init</a:t>
            </a:r>
            <a: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&lt;/</a:t>
            </a:r>
            <a:r>
              <a:rPr lang="en-GB" dirty="0">
                <a:solidFill>
                  <a:srgbClr val="569CD6"/>
                </a:solidFill>
                <a:latin typeface="Consolas" panose="020B0609020204030204" pitchFamily="49" charset="0"/>
              </a:rPr>
              <a:t>script</a:t>
            </a:r>
            <a:r>
              <a:rPr lang="en-GB" dirty="0">
                <a:solidFill>
                  <a:srgbClr val="808080"/>
                </a:solidFill>
                <a:latin typeface="Consolas" panose="020B0609020204030204" pitchFamily="49" charset="0"/>
              </a:rPr>
              <a:t>&gt;</a:t>
            </a:r>
            <a:endParaRPr lang="en-GB" dirty="0">
              <a:solidFill>
                <a:srgbClr val="D4D4D4"/>
              </a:solidFill>
              <a:latin typeface="Consolas" panose="020B0609020204030204" pitchFamily="49" charset="0"/>
            </a:endParaRPr>
          </a:p>
          <a:p>
            <a:br>
              <a:rPr lang="en-GB" dirty="0">
                <a:solidFill>
                  <a:srgbClr val="D4D4D4"/>
                </a:solidFill>
                <a:latin typeface="Consolas" panose="020B0609020204030204" pitchFamily="49" charset="0"/>
              </a:rPr>
            </a:br>
            <a:endParaRPr lang="en-GB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246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5867400" cy="62483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20A76364-F780-4BFF-BAB2-C1E2E4297B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WebAssembly (WASM)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807AE2-629D-427B-9592-BCB27509A7B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4053" y="1824037"/>
            <a:ext cx="4395893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544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Why WebAssembly?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-76200" y="785794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381000" y="1296950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AB0CA6C1-7015-47FE-9E17-B843C529B32E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6553200" cy="5157805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Small binary format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 Parsing/JIT overhead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Performance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Highly optimized STL algorithms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Existing codebases </a:t>
            </a:r>
          </a:p>
          <a:p>
            <a:r>
              <a:rPr lang="en-US" sz="1800" dirty="0">
                <a:solidFill>
                  <a:schemeClr val="bg1"/>
                </a:solidFill>
              </a:rPr>
              <a:t>	(Image Processing, Encoding/Decoding, Compression)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Type-safety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Full control of assigned memory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Complex memory structures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No garbage collection</a:t>
            </a:r>
          </a:p>
        </p:txBody>
      </p:sp>
    </p:spTree>
    <p:extLst>
      <p:ext uri="{BB962C8B-B14F-4D97-AF65-F5344CB8AC3E}">
        <p14:creationId xmlns:p14="http://schemas.microsoft.com/office/powerpoint/2010/main" val="3591898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511156"/>
          </a:xfrm>
        </p:spPr>
        <p:txBody>
          <a:bodyPr>
            <a:noAutofit/>
          </a:bodyPr>
          <a:lstStyle/>
          <a:p>
            <a:pPr fontAlgn="base">
              <a:spcAft>
                <a:spcPct val="0"/>
              </a:spcAft>
              <a:defRPr/>
            </a:pPr>
            <a:r>
              <a:rPr lang="en-GB" sz="4000" kern="0" dirty="0">
                <a:solidFill>
                  <a:srgbClr val="0098D4"/>
                </a:solidFill>
                <a:latin typeface="Calibri" pitchFamily="34" charset="0"/>
              </a:rPr>
              <a:t>Similar works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7200" y="10715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91C127C4-019D-4816-9ECF-D243EFA4189D}"/>
              </a:ext>
            </a:extLst>
          </p:cNvPr>
          <p:cNvSpPr txBox="1">
            <a:spLocks/>
          </p:cNvSpPr>
          <p:nvPr/>
        </p:nvSpPr>
        <p:spPr>
          <a:xfrm>
            <a:off x="609600" y="1223945"/>
            <a:ext cx="8229600" cy="4857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0" indent="-571500">
              <a:buFont typeface="Arial" panose="020B0604020202020204" pitchFamily="34" charset="0"/>
              <a:buChar char="•"/>
            </a:pPr>
            <a:endParaRPr lang="en-GB" dirty="0">
              <a:solidFill>
                <a:schemeClr val="bg1"/>
              </a:solidFill>
            </a:endParaRPr>
          </a:p>
          <a:p>
            <a:pPr marL="571500" indent="-5715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294F2B37-52FE-4867-BF63-ADA7ADA4AA41}"/>
              </a:ext>
            </a:extLst>
          </p:cNvPr>
          <p:cNvSpPr txBox="1">
            <a:spLocks/>
          </p:cNvSpPr>
          <p:nvPr/>
        </p:nvSpPr>
        <p:spPr>
          <a:xfrm>
            <a:off x="152400" y="914401"/>
            <a:ext cx="6553200" cy="515780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x86 Emulators </a:t>
            </a:r>
            <a:endParaRPr lang="en-US" dirty="0">
              <a:solidFill>
                <a:schemeClr val="bg1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ASM.JS 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47411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11397</TotalTime>
  <Words>4532</Words>
  <Application>Microsoft Office PowerPoint</Application>
  <PresentationFormat>On-screen Show (4:3)</PresentationFormat>
  <Paragraphs>704</Paragraphs>
  <Slides>52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57" baseType="lpstr">
      <vt:lpstr>Arial</vt:lpstr>
      <vt:lpstr>Calibri</vt:lpstr>
      <vt:lpstr>Consolas</vt:lpstr>
      <vt:lpstr>Courier New</vt:lpstr>
      <vt:lpstr>Office Theme</vt:lpstr>
      <vt:lpstr>C++ On The Web</vt:lpstr>
      <vt:lpstr>WebAssembly (WASM)</vt:lpstr>
      <vt:lpstr>WebAssembly (WASM)</vt:lpstr>
      <vt:lpstr>WebAssembly (WASM)</vt:lpstr>
      <vt:lpstr>WebAssembly (WASM)</vt:lpstr>
      <vt:lpstr>WebAssembly (WASM)</vt:lpstr>
      <vt:lpstr>WebAssembly (WASM)</vt:lpstr>
      <vt:lpstr>Why WebAssembly?</vt:lpstr>
      <vt:lpstr>Similar works</vt:lpstr>
      <vt:lpstr>JavaScript under the hood </vt:lpstr>
      <vt:lpstr>JavaScript under the hood </vt:lpstr>
      <vt:lpstr>JavaScript under the hood </vt:lpstr>
      <vt:lpstr>How A CPU Works</vt:lpstr>
      <vt:lpstr>How A CPU Works</vt:lpstr>
      <vt:lpstr>Register Machine</vt:lpstr>
      <vt:lpstr>Register Machine</vt:lpstr>
      <vt:lpstr>Register Machine</vt:lpstr>
      <vt:lpstr>Register Machine</vt:lpstr>
      <vt:lpstr>Register Machine</vt:lpstr>
      <vt:lpstr>Register Machine</vt:lpstr>
      <vt:lpstr>Register Machine</vt:lpstr>
      <vt:lpstr>Register Machine</vt:lpstr>
      <vt:lpstr>Register Machine</vt:lpstr>
      <vt:lpstr>Register Machine</vt:lpstr>
      <vt:lpstr>Register Machine</vt:lpstr>
      <vt:lpstr>Stack Machine</vt:lpstr>
      <vt:lpstr>Stack Machine</vt:lpstr>
      <vt:lpstr>Stack Machine</vt:lpstr>
      <vt:lpstr>Stack Machine</vt:lpstr>
      <vt:lpstr>Stack Machine</vt:lpstr>
      <vt:lpstr>Stack Machine</vt:lpstr>
      <vt:lpstr>Stack Machine</vt:lpstr>
      <vt:lpstr>Stack Machine</vt:lpstr>
      <vt:lpstr>Stack Machine</vt:lpstr>
      <vt:lpstr>Stack Machine</vt:lpstr>
      <vt:lpstr>Stack Machine</vt:lpstr>
      <vt:lpstr>Hybrid Machine</vt:lpstr>
      <vt:lpstr>Virtual Machine</vt:lpstr>
      <vt:lpstr>Stack Machine</vt:lpstr>
      <vt:lpstr>Stack Machine VM</vt:lpstr>
      <vt:lpstr>Stack Machine VM</vt:lpstr>
      <vt:lpstr>Stack Machine VM</vt:lpstr>
      <vt:lpstr>Stack Machine VM</vt:lpstr>
      <vt:lpstr>Stack Machine VM</vt:lpstr>
      <vt:lpstr>Stack Machine VM (In WASM!)</vt:lpstr>
      <vt:lpstr>Stack Machine VM (In WASM!)</vt:lpstr>
      <vt:lpstr>Emscripten</vt:lpstr>
      <vt:lpstr>LLVM (Low Level Virtual Machine)</vt:lpstr>
      <vt:lpstr>Limitations</vt:lpstr>
      <vt:lpstr>Real world examples</vt:lpstr>
      <vt:lpstr>Do we still need JavaScript?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lcarter</dc:creator>
  <cp:lastModifiedBy>Liam Carter</cp:lastModifiedBy>
  <cp:revision>743</cp:revision>
  <dcterms:created xsi:type="dcterms:W3CDTF">2006-08-16T00:00:00Z</dcterms:created>
  <dcterms:modified xsi:type="dcterms:W3CDTF">2020-02-03T23:26:31Z</dcterms:modified>
</cp:coreProperties>
</file>